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Helvetica Neue" panose="020B0604020202020204" charset="0"/>
      <p:regular r:id="rId41"/>
      <p:bold r:id="rId42"/>
      <p:italic r:id="rId43"/>
      <p:boldItalic r:id="rId44"/>
    </p:embeddedFont>
    <p:embeddedFont>
      <p:font typeface="Helvetica Neue Light" panose="020B0604020202020204" charset="0"/>
      <p:regular r:id="rId45"/>
      <p:bold r:id="rId46"/>
      <p:italic r:id="rId47"/>
      <p:boldItalic r:id="rId48"/>
    </p:embeddedFont>
    <p:embeddedFont>
      <p:font typeface="Roboto"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84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xplore.duneanalytics.com/public/dashboards/rI1BHfYfBaH7Oy5tmLt3H0ftODxxzqQtVH46bVHV"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research.binance.com/analysis/defi-3-2020-borderless-state-of-def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xplore.duneanalytics.com/public/dashboards/PaHKgQEQ3seo4i8Hn5vx6zJhQIjAFGOHv1l8SBZ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5559f0a0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5559f0a0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
              <a:t>Extra notes to be added:</a:t>
            </a:r>
            <a:endParaRPr/>
          </a:p>
          <a:p>
            <a:pPr marL="0" lvl="0" indent="0" algn="l" rtl="0">
              <a:spcBef>
                <a:spcPts val="0"/>
              </a:spcBef>
              <a:spcAft>
                <a:spcPts val="0"/>
              </a:spcAft>
              <a:buClr>
                <a:srgbClr val="000000"/>
              </a:buClr>
              <a:buFont typeface="Arial"/>
              <a:buNone/>
            </a:pPr>
            <a:r>
              <a:rPr lang="en" u="sng">
                <a:solidFill>
                  <a:schemeClr val="hlink"/>
                </a:solidFill>
                <a:hlinkClick r:id="rId3"/>
              </a:rPr>
              <a:t>https://explore.duneanalytics.com/public/dashboards/rI1BHfYfBaH7Oy5tmLt3H0ftODxxzqQtVH46bVHV</a:t>
            </a:r>
            <a:br>
              <a:rPr lang="en"/>
            </a:br>
            <a:r>
              <a:rPr lang="en" u="sng">
                <a:solidFill>
                  <a:schemeClr val="hlink"/>
                </a:solidFill>
                <a:hlinkClick r:id="rId4"/>
              </a:rPr>
              <a:t>https://research.binance.com/analysis/defi-3-2020-borderless-state-of-defi</a:t>
            </a:r>
            <a:endParaRPr/>
          </a:p>
          <a:p>
            <a:pPr marL="0" lvl="0" indent="0" algn="l" rtl="0">
              <a:spcBef>
                <a:spcPts val="0"/>
              </a:spcBef>
              <a:spcAft>
                <a:spcPts val="0"/>
              </a:spcAft>
              <a:buClr>
                <a:srgbClr val="000000"/>
              </a:buClr>
              <a:buFont typeface="Arial"/>
              <a:buNone/>
            </a:pPr>
            <a:endParaRPr/>
          </a:p>
          <a:p>
            <a:pPr marL="0" lvl="0" indent="0" algn="l" rtl="0">
              <a:spcBef>
                <a:spcPts val="0"/>
              </a:spcBef>
              <a:spcAft>
                <a:spcPts val="0"/>
              </a:spcAft>
              <a:buClr>
                <a:srgbClr val="000000"/>
              </a:buClr>
              <a:buFont typeface="Arial"/>
              <a:buNone/>
            </a:pPr>
            <a:endParaRPr/>
          </a:p>
          <a:p>
            <a:pPr marL="0" lvl="0" indent="0" algn="l" rtl="0">
              <a:spcBef>
                <a:spcPts val="0"/>
              </a:spcBef>
              <a:spcAft>
                <a:spcPts val="0"/>
              </a:spcAft>
              <a:buClr>
                <a:srgbClr val="000000"/>
              </a:buClr>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b951dc7fb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b951dc7f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b951dc7fb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b951dc7f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argues that scarcity is the basis of good money. We argue that credit is the basis of good money. In the last 10 years Bitcoin couldn’t reach a stable value. This is due to the value/stability tradeoff. A scarce asset never has a stable value, So looking at Dai, we see that it’s always created against a valuable asset compared to euro which is just created from the decisions made at the ECB. </a:t>
            </a:r>
            <a:endParaRPr/>
          </a:p>
          <a:p>
            <a:pPr marL="0" lvl="0" indent="0" algn="l" rtl="0">
              <a:spcBef>
                <a:spcPts val="0"/>
              </a:spcBef>
              <a:spcAft>
                <a:spcPts val="0"/>
              </a:spcAft>
              <a:buNone/>
            </a:pPr>
            <a:r>
              <a:rPr lang="en"/>
              <a:t>Bitcoin and others are not stable due to having a fixed supply in circulation, its value will always fluctuate according to market sentiment. So, Bitcons and others are taken out of consideration of the peer 2 peer cash vision we had since 2010. </a:t>
            </a:r>
            <a:br>
              <a:rPr lang="en"/>
            </a:br>
            <a:r>
              <a:rPr lang="en"/>
              <a:t>Now, let’s look at the fiat currencies we have nowadays, they’re issued in the form of credit. The problem with them is that these currencies are usually backed by bad credit and grossly undermanaged. Credit is the best form of money, because it adjusts to market demand and keeps the supply sustainable. </a:t>
            </a:r>
            <a:br>
              <a:rPr lang="en"/>
            </a:br>
            <a:r>
              <a:rPr lang="en"/>
              <a:t>Now if we look at Dai - it’s value is always backed by a valuable asset. And there’s a stric order in issuing this currency. Hence the credit form that creates Dai is very well positioned compared to the legacy way of doing credit.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b951dc7fb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b951dc7f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5a0e838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5a0e838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5a0e838a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5a0e838a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b951dc7fb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b951dc7fb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improvement comes with benefits for the monetary policy of the Dai economy as the MKR governors can directly manipulate the supply of the Dai currency.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6deac4b39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6deac4b3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951dc7f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951dc7f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6deac4b39f_0_3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8" name="Google Shape;408;g6deac4b39f_0_3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a:t>Through this smart contract system, people can generate a true version of peer-to-peer electronic cash, that anyone can send and receive around the globe, if they have an internet connection.</a:t>
            </a:r>
            <a:endParaRPr sz="1100"/>
          </a:p>
          <a:p>
            <a:pPr marL="0" marR="0" lvl="0" indent="0" algn="l" rtl="0">
              <a:spcBef>
                <a:spcPts val="0"/>
              </a:spcBef>
              <a:spcAft>
                <a:spcPts val="0"/>
              </a:spcAft>
              <a:buNone/>
            </a:pPr>
            <a:r>
              <a:rPr lang="en" sz="1100"/>
              <a:t>Without having to worry about security, counter party risks, very quickly, and very cheap.</a:t>
            </a:r>
            <a:endParaRPr sz="1100"/>
          </a:p>
          <a:p>
            <a:pPr marL="0" marR="0" lvl="0" indent="0" algn="l" rtl="0">
              <a:spcBef>
                <a:spcPts val="0"/>
              </a:spcBef>
              <a:spcAft>
                <a:spcPts val="0"/>
              </a:spcAft>
              <a:buNone/>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5a0e838ab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75a0e838a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b92b5ec6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b92b5ec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5a0e838ab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5a0e838a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liquidity risk:</a:t>
            </a:r>
            <a:endParaRPr/>
          </a:p>
          <a:p>
            <a:pPr marL="457200" lvl="0" indent="-298450" algn="l" rtl="0">
              <a:spcBef>
                <a:spcPts val="0"/>
              </a:spcBef>
              <a:spcAft>
                <a:spcPts val="0"/>
              </a:spcAft>
              <a:buSzPts val="1100"/>
              <a:buChar char="-"/>
            </a:pPr>
            <a:r>
              <a:rPr lang="en"/>
              <a:t>Dai is taken out of circulation. The ERC20 supply is decreased. The internal balance however is kept. </a:t>
            </a:r>
            <a:endParaRPr/>
          </a:p>
          <a:p>
            <a:pPr marL="457200" lvl="0" indent="-298450" algn="l" rtl="0">
              <a:spcBef>
                <a:spcPts val="0"/>
              </a:spcBef>
              <a:spcAft>
                <a:spcPts val="0"/>
              </a:spcAft>
              <a:buSzPts val="1100"/>
              <a:buChar char="-"/>
            </a:pPr>
            <a:r>
              <a:rPr lang="en"/>
              <a:t>Dai funds are kept internally without any use. So There’s no risk of bank run, such as other lending protocols.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6491d48c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6491d48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DSR is used as an additional lever in the monetary policy of the Dai currency. This DSR is used as an incentive to take Dai out of the supply in order to maintain the Dai peg to the dollar. </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76491d48c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76491d48c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6491d48cf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6491d48cf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650129d4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7650129d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https://explore.duneanalytics.com/public/dashboards/PaHKgQEQ3seo4i8Hn5vx6zJhQIjAFGOHv1l8SBZn</a:t>
            </a:r>
            <a:endParaRPr/>
          </a:p>
          <a:p>
            <a:pPr marL="0" lvl="0" indent="0" algn="l" rtl="0">
              <a:spcBef>
                <a:spcPts val="0"/>
              </a:spcBef>
              <a:spcAft>
                <a:spcPts val="0"/>
              </a:spcAft>
              <a:buNone/>
            </a:pPr>
            <a:r>
              <a:rPr lang="en"/>
              <a:t>Update to latest before presentation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deac4b39f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deac4b39f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deac4b39f_0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6deac4b39f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6deac4b39f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4" name="Google Shape;554;g6deac4b39f_0_1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Almost 1 billion Dai trading volume in 2019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6deac4b39f_0_6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9" name="Google Shape;559;g6deac4b39f_0_6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Almost 1 billion Dai trading volume in 2019</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6deac4b39f_0_6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4" name="Google Shape;564;g6deac4b39f_0_6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Almost 1 billion Dai trading volume in 2019</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deac4b39f_0_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 name="Google Shape;255;g6deac4b39f_0_6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Almost 1 billion Dai trading volume in 2019</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deac4b39f_0_6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g6deac4b39f_0_6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Almost 1 billion Dai trading volume in 2019</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6deac4b39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5" name="Google Shape;575;g6deac4b39f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t>Hello everyone, thank you for the invitation!</a:t>
            </a:r>
            <a:endParaRPr/>
          </a:p>
          <a:p>
            <a:pPr marL="0" marR="0" lvl="0" indent="0" algn="l" rtl="0">
              <a:spcBef>
                <a:spcPts val="0"/>
              </a:spcBef>
              <a:spcAft>
                <a:spcPts val="0"/>
              </a:spcAft>
              <a:buNone/>
            </a:pPr>
            <a:r>
              <a:rPr lang="en"/>
              <a:t>I’m Petru and I work at MakerDAO - we are the creators of the Dai stablecoin - a cryptocurrency that is price stable to the USD. So 1 Dai = 1 USD.</a:t>
            </a:r>
            <a:endParaRPr/>
          </a:p>
          <a:p>
            <a:pPr marL="0" marR="0" lvl="0" indent="0" algn="l" rtl="0">
              <a:spcBef>
                <a:spcPts val="0"/>
              </a:spcBef>
              <a:spcAft>
                <a:spcPts val="0"/>
              </a:spcAft>
              <a:buNone/>
            </a:pPr>
            <a:endParaRPr/>
          </a:p>
          <a:p>
            <a:pPr marL="0" lvl="0" indent="0" algn="l" rtl="0">
              <a:spcBef>
                <a:spcPts val="0"/>
              </a:spcBef>
              <a:spcAft>
                <a:spcPts val="0"/>
              </a:spcAft>
              <a:buNone/>
            </a:pPr>
            <a:r>
              <a:rPr lang="en"/>
              <a:t>Today I am going to talk about how dai and the underlying stablecoin system works, and how it enables an open financial ecosystem that companies and social organisations can leverage to create business and social value today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75a0e838ab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75a0e838a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65559f0a0d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65559f0a0d_0_11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5abd062e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5abd062e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deac4b39f_0_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6deac4b39f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6deac4b39f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6deac4b39f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deac4b39f_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deac4b39f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deac4b39f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deac4b39f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deac4b39f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deac4b39f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4285F4"/>
        </a:solidFill>
        <a:effectLst/>
      </p:bgPr>
    </p:bg>
    <p:spTree>
      <p:nvGrpSpPr>
        <p:cNvPr id="1" name="Shape 54"/>
        <p:cNvGrpSpPr/>
        <p:nvPr/>
      </p:nvGrpSpPr>
      <p:grpSpPr>
        <a:xfrm>
          <a:off x="0" y="0"/>
          <a:ext cx="0" cy="0"/>
          <a:chOff x="0" y="0"/>
          <a:chExt cx="0" cy="0"/>
        </a:xfrm>
      </p:grpSpPr>
      <p:sp>
        <p:nvSpPr>
          <p:cNvPr id="55" name="Google Shape;55;p14"/>
          <p:cNvSpPr/>
          <p:nvPr/>
        </p:nvSpPr>
        <p:spPr>
          <a:xfrm flipH="1">
            <a:off x="8246412" y="4245924"/>
            <a:ext cx="897588" cy="897588"/>
          </a:xfrm>
          <a:custGeom>
            <a:avLst/>
            <a:gdLst/>
            <a:ahLst/>
            <a:cxnLst/>
            <a:rect l="l" t="t" r="r" b="b"/>
            <a:pathLst>
              <a:path w="21600" h="21600" extrusionOk="0">
                <a:moveTo>
                  <a:pt x="0" y="21600"/>
                </a:moveTo>
                <a:lnTo>
                  <a:pt x="21600" y="21600"/>
                </a:lnTo>
                <a:lnTo>
                  <a:pt x="0"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flipH="1">
            <a:off x="8246412" y="4245874"/>
            <a:ext cx="897588" cy="897588"/>
          </a:xfrm>
          <a:custGeom>
            <a:avLst/>
            <a:gdLst/>
            <a:ahLst/>
            <a:cxnLst/>
            <a:rect l="l" t="t" r="r" b="b"/>
            <a:pathLst>
              <a:path w="21600" h="21600" extrusionOk="0">
                <a:moveTo>
                  <a:pt x="0" y="0"/>
                </a:moveTo>
                <a:lnTo>
                  <a:pt x="18000" y="0"/>
                </a:lnTo>
                <a:cubicBezTo>
                  <a:pt x="19988" y="0"/>
                  <a:pt x="21600" y="1612"/>
                  <a:pt x="21600" y="3600"/>
                </a:cubicBezTo>
                <a:lnTo>
                  <a:pt x="21600" y="21600"/>
                </a:lnTo>
                <a:lnTo>
                  <a:pt x="0" y="21600"/>
                </a:lnTo>
                <a:close/>
              </a:path>
            </a:pathLst>
          </a:custGeom>
          <a:solidFill>
            <a:srgbClr val="FFFFFF">
              <a:alpha val="6745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txBox="1">
            <a:spLocks noGrp="1"/>
          </p:cNvSpPr>
          <p:nvPr>
            <p:ph type="title"/>
          </p:nvPr>
        </p:nvSpPr>
        <p:spPr>
          <a:xfrm>
            <a:off x="390525" y="1819275"/>
            <a:ext cx="8222100" cy="9336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FFFFFF"/>
              </a:buClr>
              <a:buSzPts val="4800"/>
              <a:buFont typeface="Roboto"/>
              <a:buNone/>
              <a:defRPr sz="48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58" name="Google Shape;58;p14"/>
          <p:cNvSpPr txBox="1">
            <a:spLocks noGrp="1"/>
          </p:cNvSpPr>
          <p:nvPr>
            <p:ph type="body" idx="1"/>
          </p:nvPr>
        </p:nvSpPr>
        <p:spPr>
          <a:xfrm>
            <a:off x="390525" y="2789129"/>
            <a:ext cx="8222100" cy="4329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1pPr>
            <a:lvl2pPr marL="914400" lvl="1"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2pPr>
            <a:lvl3pPr marL="1371600" lvl="2"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3pPr>
            <a:lvl4pPr marL="1828800" lvl="3"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4pPr>
            <a:lvl5pPr marL="2286000" lvl="4"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59" name="Google Shape;59;p14"/>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AND_BODY">
  <p:cSld name="TITLE_AND_BODY 2">
    <p:bg>
      <p:bgPr>
        <a:solidFill>
          <a:srgbClr val="30BD9F"/>
        </a:solidFill>
        <a:effectLst/>
      </p:bgPr>
    </p:bg>
    <p:spTree>
      <p:nvGrpSpPr>
        <p:cNvPr id="1" name="Shape 60"/>
        <p:cNvGrpSpPr/>
        <p:nvPr/>
      </p:nvGrpSpPr>
      <p:grpSpPr>
        <a:xfrm>
          <a:off x="0" y="0"/>
          <a:ext cx="0" cy="0"/>
          <a:chOff x="0" y="0"/>
          <a:chExt cx="0" cy="0"/>
        </a:xfrm>
      </p:grpSpPr>
      <p:sp>
        <p:nvSpPr>
          <p:cNvPr id="61" name="Google Shape;61;p15"/>
          <p:cNvSpPr/>
          <p:nvPr/>
        </p:nvSpPr>
        <p:spPr>
          <a:xfrm rot="10800000" flipH="1">
            <a:off x="0" y="1293301"/>
            <a:ext cx="9144000" cy="38502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5"/>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5"/>
          <p:cNvSpPr txBox="1">
            <a:spLocks noGrp="1"/>
          </p:cNvSpPr>
          <p:nvPr>
            <p:ph type="body" idx="1"/>
          </p:nvPr>
        </p:nvSpPr>
        <p:spPr>
          <a:xfrm>
            <a:off x="471900" y="1919073"/>
            <a:ext cx="8222100" cy="2710200"/>
          </a:xfrm>
          <a:prstGeom prst="rect">
            <a:avLst/>
          </a:prstGeom>
          <a:noFill/>
          <a:ln>
            <a:noFill/>
          </a:ln>
        </p:spPr>
        <p:txBody>
          <a:bodyPr spcFirstLastPara="1" wrap="square" lIns="91375" tIns="91375" rIns="91375" bIns="91375" anchor="t" anchorCtr="0">
            <a:noAutofit/>
          </a:bodyPr>
          <a:lstStyle>
            <a:lvl1pPr marL="457200" lvl="0" indent="-342900" algn="l" rtl="0">
              <a:lnSpc>
                <a:spcPct val="115000"/>
              </a:lnSpc>
              <a:spcBef>
                <a:spcPts val="0"/>
              </a:spcBef>
              <a:spcAft>
                <a:spcPts val="0"/>
              </a:spcAft>
              <a:buSzPts val="1800"/>
              <a:buChar char="●"/>
              <a:defRPr/>
            </a:lvl1pPr>
            <a:lvl2pPr marL="914400" lvl="1" indent="-342900" algn="l" rtl="0">
              <a:lnSpc>
                <a:spcPct val="115000"/>
              </a:lnSpc>
              <a:spcBef>
                <a:spcPts val="0"/>
              </a:spcBef>
              <a:spcAft>
                <a:spcPts val="0"/>
              </a:spcAft>
              <a:buSzPts val="1800"/>
              <a:buChar char="○"/>
              <a:defRPr/>
            </a:lvl2pPr>
            <a:lvl3pPr marL="1371600" lvl="2" indent="-342900" algn="l" rtl="0">
              <a:lnSpc>
                <a:spcPct val="115000"/>
              </a:lnSpc>
              <a:spcBef>
                <a:spcPts val="0"/>
              </a:spcBef>
              <a:spcAft>
                <a:spcPts val="0"/>
              </a:spcAft>
              <a:buSzPts val="1800"/>
              <a:buChar char="■"/>
              <a:defRPr/>
            </a:lvl3pPr>
            <a:lvl4pPr marL="1828800" lvl="3" indent="-342900" algn="l" rtl="0">
              <a:lnSpc>
                <a:spcPct val="115000"/>
              </a:lnSpc>
              <a:spcBef>
                <a:spcPts val="0"/>
              </a:spcBef>
              <a:spcAft>
                <a:spcPts val="0"/>
              </a:spcAft>
              <a:buSzPts val="1800"/>
              <a:buChar char="●"/>
              <a:defRPr/>
            </a:lvl4pPr>
            <a:lvl5pPr marL="2286000" lvl="4" indent="-342900" algn="l" rtl="0">
              <a:lnSpc>
                <a:spcPct val="115000"/>
              </a:lnSpc>
              <a:spcBef>
                <a:spcPts val="0"/>
              </a:spcBef>
              <a:spcAft>
                <a:spcPts val="0"/>
              </a:spcAft>
              <a:buSzPts val="1800"/>
              <a:buChar char="○"/>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64" name="Google Shape;64;p15"/>
          <p:cNvSpPr txBox="1">
            <a:spLocks noGrp="1"/>
          </p:cNvSpPr>
          <p:nvPr>
            <p:ph type="title"/>
          </p:nvPr>
        </p:nvSpPr>
        <p:spPr>
          <a:xfrm>
            <a:off x="471900" y="268824"/>
            <a:ext cx="8222100" cy="767700"/>
          </a:xfrm>
          <a:prstGeom prst="rect">
            <a:avLst/>
          </a:prstGeom>
          <a:noFill/>
          <a:ln>
            <a:noFill/>
          </a:ln>
        </p:spPr>
        <p:txBody>
          <a:bodyPr spcFirstLastPara="1" wrap="square" lIns="91375" tIns="91375" rIns="91375" bIns="91375" anchor="b" anchorCtr="0">
            <a:noAutofit/>
          </a:bodyPr>
          <a:lstStyle>
            <a:lvl1pPr lvl="0" algn="l" rtl="0">
              <a:lnSpc>
                <a:spcPct val="100000"/>
              </a:lnSpc>
              <a:spcBef>
                <a:spcPts val="0"/>
              </a:spcBef>
              <a:spcAft>
                <a:spcPts val="0"/>
              </a:spcAft>
              <a:buClr>
                <a:srgbClr val="FFFFFF"/>
              </a:buClr>
              <a:buSzPts val="1800"/>
              <a:buNone/>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65" name="Google Shape;65;p15"/>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lvl="0"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_POINT">
  <p:cSld name="MAIN_POINT">
    <p:bg>
      <p:bgPr>
        <a:solidFill>
          <a:srgbClr val="4285F4"/>
        </a:solidFill>
        <a:effectLst/>
      </p:bgPr>
    </p:bg>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90250" y="488249"/>
            <a:ext cx="6227100" cy="4090800"/>
          </a:xfrm>
          <a:prstGeom prst="rect">
            <a:avLst/>
          </a:prstGeom>
          <a:noFill/>
          <a:ln>
            <a:noFill/>
          </a:ln>
        </p:spPr>
        <p:txBody>
          <a:bodyPr spcFirstLastPara="1" wrap="square" lIns="91400" tIns="91400" rIns="91400" bIns="91400" anchor="ctr" anchorCtr="0">
            <a:noAutofit/>
          </a:bodyPr>
          <a:lstStyle>
            <a:lvl1pPr lvl="0" algn="l" rtl="0">
              <a:lnSpc>
                <a:spcPct val="100000"/>
              </a:lnSpc>
              <a:spcBef>
                <a:spcPts val="0"/>
              </a:spcBef>
              <a:spcAft>
                <a:spcPts val="0"/>
              </a:spcAft>
              <a:buClr>
                <a:srgbClr val="FFFFFF"/>
              </a:buClr>
              <a:buSzPts val="6000"/>
              <a:buFont typeface="Roboto"/>
              <a:buNone/>
              <a:defRPr sz="60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68" name="Google Shape;68;p16"/>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737373"/>
              </a:solidFill>
              <a:latin typeface="Helvetica Neue"/>
              <a:ea typeface="Helvetica Neue"/>
              <a:cs typeface="Helvetica Neue"/>
              <a:sym typeface="Helvetica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AND_BODY">
  <p:cSld name="TITLE_AND_BODY 3">
    <p:bg>
      <p:bgPr>
        <a:solidFill>
          <a:srgbClr val="4285F4"/>
        </a:solidFill>
        <a:effectLst/>
      </p:bgPr>
    </p:bg>
    <p:spTree>
      <p:nvGrpSpPr>
        <p:cNvPr id="1" name="Shape 69"/>
        <p:cNvGrpSpPr/>
        <p:nvPr/>
      </p:nvGrpSpPr>
      <p:grpSpPr>
        <a:xfrm>
          <a:off x="0" y="0"/>
          <a:ext cx="0" cy="0"/>
          <a:chOff x="0" y="0"/>
          <a:chExt cx="0" cy="0"/>
        </a:xfrm>
      </p:grpSpPr>
      <p:sp>
        <p:nvSpPr>
          <p:cNvPr id="70" name="Google Shape;70;p17"/>
          <p:cNvSpPr/>
          <p:nvPr/>
        </p:nvSpPr>
        <p:spPr>
          <a:xfrm rot="10800000" flipH="1">
            <a:off x="0" y="1686000"/>
            <a:ext cx="9144000" cy="3457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7"/>
          <p:cNvSpPr/>
          <p:nvPr/>
        </p:nvSpPr>
        <p:spPr>
          <a:xfrm>
            <a:off x="0" y="16859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7"/>
          <p:cNvSpPr txBox="1">
            <a:spLocks noGrp="1"/>
          </p:cNvSpPr>
          <p:nvPr>
            <p:ph type="title"/>
          </p:nvPr>
        </p:nvSpPr>
        <p:spPr>
          <a:xfrm>
            <a:off x="471900" y="738725"/>
            <a:ext cx="8222100" cy="767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FFFFFF"/>
              </a:buClr>
              <a:buSzPts val="3200"/>
              <a:buFont typeface="Roboto"/>
              <a:buNone/>
              <a:defRPr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73" name="Google Shape;73;p17"/>
          <p:cNvSpPr txBox="1">
            <a:spLocks noGrp="1"/>
          </p:cNvSpPr>
          <p:nvPr>
            <p:ph type="body" idx="1"/>
          </p:nvPr>
        </p:nvSpPr>
        <p:spPr>
          <a:xfrm>
            <a:off x="471900" y="1919074"/>
            <a:ext cx="8222100" cy="2710200"/>
          </a:xfrm>
          <a:prstGeom prst="rect">
            <a:avLst/>
          </a:prstGeom>
          <a:noFill/>
          <a:ln>
            <a:noFill/>
          </a:ln>
        </p:spPr>
        <p:txBody>
          <a:bodyPr spcFirstLastPara="1" wrap="square" lIns="91400" tIns="91400" rIns="91400" bIns="91400" anchor="t" anchorCtr="0">
            <a:noAutofit/>
          </a:bodyPr>
          <a:lstStyle>
            <a:lvl1pPr marL="457200" lvl="0" indent="-342900" algn="l" rtl="0">
              <a:lnSpc>
                <a:spcPct val="115000"/>
              </a:lnSpc>
              <a:spcBef>
                <a:spcPts val="0"/>
              </a:spcBef>
              <a:spcAft>
                <a:spcPts val="0"/>
              </a:spcAft>
              <a:buSzPts val="1800"/>
              <a:buFont typeface="Helvetica Neue"/>
              <a:buChar char="●"/>
              <a:defRPr>
                <a:latin typeface="Roboto"/>
                <a:ea typeface="Roboto"/>
                <a:cs typeface="Roboto"/>
                <a:sym typeface="Roboto"/>
              </a:defRPr>
            </a:lvl1pPr>
            <a:lvl2pPr marL="914400" lvl="1" indent="-342900" algn="l" rtl="0">
              <a:lnSpc>
                <a:spcPct val="115000"/>
              </a:lnSpc>
              <a:spcBef>
                <a:spcPts val="0"/>
              </a:spcBef>
              <a:spcAft>
                <a:spcPts val="0"/>
              </a:spcAft>
              <a:buSzPts val="1800"/>
              <a:buFont typeface="Helvetica Neue"/>
              <a:buChar char="○"/>
              <a:defRPr>
                <a:latin typeface="Roboto"/>
                <a:ea typeface="Roboto"/>
                <a:cs typeface="Roboto"/>
                <a:sym typeface="Roboto"/>
              </a:defRPr>
            </a:lvl2pPr>
            <a:lvl3pPr marL="1371600" lvl="2" indent="-342900" algn="l" rtl="0">
              <a:lnSpc>
                <a:spcPct val="115000"/>
              </a:lnSpc>
              <a:spcBef>
                <a:spcPts val="0"/>
              </a:spcBef>
              <a:spcAft>
                <a:spcPts val="0"/>
              </a:spcAft>
              <a:buSzPts val="1800"/>
              <a:buFont typeface="Helvetica Neue"/>
              <a:buChar char="■"/>
              <a:defRPr>
                <a:latin typeface="Roboto"/>
                <a:ea typeface="Roboto"/>
                <a:cs typeface="Roboto"/>
                <a:sym typeface="Roboto"/>
              </a:defRPr>
            </a:lvl3pPr>
            <a:lvl4pPr marL="1828800" lvl="3" indent="-342900" algn="l" rtl="0">
              <a:lnSpc>
                <a:spcPct val="115000"/>
              </a:lnSpc>
              <a:spcBef>
                <a:spcPts val="0"/>
              </a:spcBef>
              <a:spcAft>
                <a:spcPts val="0"/>
              </a:spcAft>
              <a:buSzPts val="1800"/>
              <a:buFont typeface="Helvetica Neue"/>
              <a:buChar char="●"/>
              <a:defRPr>
                <a:latin typeface="Roboto"/>
                <a:ea typeface="Roboto"/>
                <a:cs typeface="Roboto"/>
                <a:sym typeface="Roboto"/>
              </a:defRPr>
            </a:lvl4pPr>
            <a:lvl5pPr marL="2286000" lvl="4" indent="-342900" algn="l" rtl="0">
              <a:lnSpc>
                <a:spcPct val="115000"/>
              </a:lnSpc>
              <a:spcBef>
                <a:spcPts val="0"/>
              </a:spcBef>
              <a:spcAft>
                <a:spcPts val="0"/>
              </a:spcAft>
              <a:buSzPts val="1800"/>
              <a:buFont typeface="Helvetica Neue"/>
              <a:buChar char="○"/>
              <a:defRPr>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74" name="Google Shape;74;p17"/>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8"/>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pic>
        <p:nvPicPr>
          <p:cNvPr id="77" name="Google Shape;77;p18"/>
          <p:cNvPicPr preferRelativeResize="0"/>
          <p:nvPr/>
        </p:nvPicPr>
        <p:blipFill>
          <a:blip r:embed="rId2">
            <a:alphaModFix/>
          </a:blip>
          <a:stretch>
            <a:fillRect/>
          </a:stretch>
        </p:blipFill>
        <p:spPr>
          <a:xfrm>
            <a:off x="0" y="0"/>
            <a:ext cx="9144002" cy="51435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_ONLY">
  <p:cSld name="CAPTION_ONLY">
    <p:bg>
      <p:bgPr>
        <a:solidFill>
          <a:srgbClr val="4285F4"/>
        </a:solidFill>
        <a:effectLst/>
      </p:bgPr>
    </p:bg>
    <p:spTree>
      <p:nvGrpSpPr>
        <p:cNvPr id="1" name="Shape 78"/>
        <p:cNvGrpSpPr/>
        <p:nvPr/>
      </p:nvGrpSpPr>
      <p:grpSpPr>
        <a:xfrm>
          <a:off x="0" y="0"/>
          <a:ext cx="0" cy="0"/>
          <a:chOff x="0" y="0"/>
          <a:chExt cx="0" cy="0"/>
        </a:xfrm>
      </p:grpSpPr>
      <p:sp>
        <p:nvSpPr>
          <p:cNvPr id="79" name="Google Shape;79;p19"/>
          <p:cNvSpPr/>
          <p:nvPr/>
        </p:nvSpPr>
        <p:spPr>
          <a:xfrm rot="10800000" flipH="1">
            <a:off x="0" y="1"/>
            <a:ext cx="9144000" cy="46959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9"/>
          <p:cNvSpPr/>
          <p:nvPr/>
        </p:nvSpPr>
        <p:spPr>
          <a:xfrm rot="10800000" flipH="1">
            <a:off x="0" y="4622726"/>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9"/>
          <p:cNvSpPr txBox="1">
            <a:spLocks noGrp="1"/>
          </p:cNvSpPr>
          <p:nvPr>
            <p:ph type="body" idx="1"/>
          </p:nvPr>
        </p:nvSpPr>
        <p:spPr>
          <a:xfrm>
            <a:off x="57150" y="4696824"/>
            <a:ext cx="8382000" cy="446700"/>
          </a:xfrm>
          <a:prstGeom prst="rect">
            <a:avLst/>
          </a:prstGeom>
          <a:noFill/>
          <a:ln>
            <a:noFill/>
          </a:ln>
        </p:spPr>
        <p:txBody>
          <a:bodyPr spcFirstLastPara="1" wrap="square" lIns="91375" tIns="91375" rIns="91375" bIns="91375" anchor="ctr" anchorCtr="0">
            <a:noAutofit/>
          </a:bodyPr>
          <a:lstStyle>
            <a:lvl1pPr marL="457200" lvl="0" indent="-228600" algn="l" rtl="0">
              <a:lnSpc>
                <a:spcPct val="100000"/>
              </a:lnSpc>
              <a:spcBef>
                <a:spcPts val="0"/>
              </a:spcBef>
              <a:spcAft>
                <a:spcPts val="0"/>
              </a:spcAft>
              <a:buClr>
                <a:srgbClr val="FFFFFF"/>
              </a:buClr>
              <a:buSzPts val="1200"/>
              <a:buFont typeface="Helvetica Neue"/>
              <a:buNone/>
              <a:defRPr sz="1200">
                <a:solidFill>
                  <a:srgbClr val="FFFFFF"/>
                </a:solidFill>
              </a:defRPr>
            </a:lvl1pPr>
          </a:lstStyle>
          <a:p>
            <a:endParaRPr/>
          </a:p>
        </p:txBody>
      </p:sp>
      <p:sp>
        <p:nvSpPr>
          <p:cNvPr id="82" name="Google Shape;82;p19"/>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FFFFFF"/>
              </a:buClr>
              <a:buSzPts val="1000"/>
              <a:buFont typeface="Helvetica Neue"/>
              <a:buNone/>
              <a:defRPr>
                <a:solidFill>
                  <a:srgbClr val="FFFFFF"/>
                </a:solidFill>
              </a:defRPr>
            </a:lvl1pPr>
            <a:lvl2pPr marL="0" marR="0" lvl="1" indent="0" algn="r" rtl="0">
              <a:lnSpc>
                <a:spcPct val="100000"/>
              </a:lnSpc>
              <a:spcBef>
                <a:spcPts val="0"/>
              </a:spcBef>
              <a:spcAft>
                <a:spcPts val="0"/>
              </a:spcAft>
              <a:buClr>
                <a:srgbClr val="FFFFFF"/>
              </a:buClr>
              <a:buSzPts val="1000"/>
              <a:buFont typeface="Helvetica Neue"/>
              <a:buNone/>
              <a:defRPr>
                <a:solidFill>
                  <a:srgbClr val="FFFFFF"/>
                </a:solidFill>
              </a:defRPr>
            </a:lvl2pPr>
            <a:lvl3pPr marL="0" marR="0" lvl="2" indent="0" algn="r" rtl="0">
              <a:lnSpc>
                <a:spcPct val="100000"/>
              </a:lnSpc>
              <a:spcBef>
                <a:spcPts val="0"/>
              </a:spcBef>
              <a:spcAft>
                <a:spcPts val="0"/>
              </a:spcAft>
              <a:buClr>
                <a:srgbClr val="FFFFFF"/>
              </a:buClr>
              <a:buSzPts val="1000"/>
              <a:buFont typeface="Helvetica Neue"/>
              <a:buNone/>
              <a:defRPr>
                <a:solidFill>
                  <a:srgbClr val="FFFFFF"/>
                </a:solidFill>
              </a:defRPr>
            </a:lvl3pPr>
            <a:lvl4pPr marL="0" marR="0" lvl="3" indent="0" algn="r" rtl="0">
              <a:lnSpc>
                <a:spcPct val="100000"/>
              </a:lnSpc>
              <a:spcBef>
                <a:spcPts val="0"/>
              </a:spcBef>
              <a:spcAft>
                <a:spcPts val="0"/>
              </a:spcAft>
              <a:buClr>
                <a:srgbClr val="FFFFFF"/>
              </a:buClr>
              <a:buSzPts val="1000"/>
              <a:buFont typeface="Helvetica Neue"/>
              <a:buNone/>
              <a:defRPr>
                <a:solidFill>
                  <a:srgbClr val="FFFFFF"/>
                </a:solidFill>
              </a:defRPr>
            </a:lvl4pPr>
            <a:lvl5pPr marL="0" marR="0" lvl="4" indent="0" algn="r" rtl="0">
              <a:lnSpc>
                <a:spcPct val="100000"/>
              </a:lnSpc>
              <a:spcBef>
                <a:spcPts val="0"/>
              </a:spcBef>
              <a:spcAft>
                <a:spcPts val="0"/>
              </a:spcAft>
              <a:buClr>
                <a:srgbClr val="FFFFFF"/>
              </a:buClr>
              <a:buSzPts val="1000"/>
              <a:buFont typeface="Helvetica Neue"/>
              <a:buNone/>
              <a:defRPr>
                <a:solidFill>
                  <a:srgbClr val="FFFFFF"/>
                </a:solidFill>
              </a:defRPr>
            </a:lvl5pPr>
            <a:lvl6pPr marL="0" marR="0" lvl="5" indent="0" algn="r" rtl="0">
              <a:lnSpc>
                <a:spcPct val="100000"/>
              </a:lnSpc>
              <a:spcBef>
                <a:spcPts val="0"/>
              </a:spcBef>
              <a:spcAft>
                <a:spcPts val="0"/>
              </a:spcAft>
              <a:buClr>
                <a:srgbClr val="FFFFFF"/>
              </a:buClr>
              <a:buSzPts val="1000"/>
              <a:buFont typeface="Helvetica Neue"/>
              <a:buNone/>
              <a:defRPr>
                <a:solidFill>
                  <a:srgbClr val="FFFFFF"/>
                </a:solidFill>
              </a:defRPr>
            </a:lvl6pPr>
            <a:lvl7pPr marL="0" marR="0" lvl="6" indent="0" algn="r" rtl="0">
              <a:lnSpc>
                <a:spcPct val="100000"/>
              </a:lnSpc>
              <a:spcBef>
                <a:spcPts val="0"/>
              </a:spcBef>
              <a:spcAft>
                <a:spcPts val="0"/>
              </a:spcAft>
              <a:buClr>
                <a:srgbClr val="FFFFFF"/>
              </a:buClr>
              <a:buSzPts val="1000"/>
              <a:buFont typeface="Helvetica Neue"/>
              <a:buNone/>
              <a:defRPr>
                <a:solidFill>
                  <a:srgbClr val="FFFFFF"/>
                </a:solidFill>
              </a:defRPr>
            </a:lvl7pPr>
            <a:lvl8pPr marL="0" marR="0" lvl="7" indent="0" algn="r" rtl="0">
              <a:lnSpc>
                <a:spcPct val="100000"/>
              </a:lnSpc>
              <a:spcBef>
                <a:spcPts val="0"/>
              </a:spcBef>
              <a:spcAft>
                <a:spcPts val="0"/>
              </a:spcAft>
              <a:buClr>
                <a:srgbClr val="FFFFFF"/>
              </a:buClr>
              <a:buSzPts val="1000"/>
              <a:buFont typeface="Helvetica Neue"/>
              <a:buNone/>
              <a:defRPr>
                <a:solidFill>
                  <a:srgbClr val="FFFFFF"/>
                </a:solidFill>
              </a:defRPr>
            </a:lvl8pPr>
            <a:lvl9pPr marL="0" marR="0" lvl="8" indent="0" algn="r" rtl="0">
              <a:lnSpc>
                <a:spcPct val="100000"/>
              </a:lnSpc>
              <a:spcBef>
                <a:spcPts val="0"/>
              </a:spcBef>
              <a:spcAft>
                <a:spcPts val="0"/>
              </a:spcAft>
              <a:buClr>
                <a:srgbClr val="FFFFFF"/>
              </a:buClr>
              <a:buSzPts val="1000"/>
              <a:buFont typeface="Helvetica Neue"/>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solidFill>
                <a:srgbClr val="737373"/>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0">
  <p:cSld name="TITLE 0">
    <p:bg>
      <p:bgPr>
        <a:solidFill>
          <a:srgbClr val="FFFFFF"/>
        </a:solidFill>
        <a:effectLst/>
      </p:bgPr>
    </p:bg>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390525" y="1819275"/>
            <a:ext cx="8222100" cy="9336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FFFFFF"/>
              </a:buClr>
              <a:buSzPts val="4800"/>
              <a:buFont typeface="Roboto"/>
              <a:buNone/>
              <a:defRPr sz="48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85" name="Google Shape;85;p20"/>
          <p:cNvSpPr txBox="1">
            <a:spLocks noGrp="1"/>
          </p:cNvSpPr>
          <p:nvPr>
            <p:ph type="body" idx="1"/>
          </p:nvPr>
        </p:nvSpPr>
        <p:spPr>
          <a:xfrm>
            <a:off x="390525" y="2789129"/>
            <a:ext cx="8222100" cy="4329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1pPr>
            <a:lvl2pPr marL="914400" lvl="1"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2pPr>
            <a:lvl3pPr marL="1371600" lvl="2"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3pPr>
            <a:lvl4pPr marL="1828800" lvl="3"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4pPr>
            <a:lvl5pPr marL="2286000" lvl="4"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86" name="Google Shape;86;p20"/>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285F4"/>
        </a:solidFill>
        <a:effectLst/>
      </p:bgPr>
    </p:bg>
    <p:spTree>
      <p:nvGrpSpPr>
        <p:cNvPr id="1" name="Shape 87"/>
        <p:cNvGrpSpPr/>
        <p:nvPr/>
      </p:nvGrpSpPr>
      <p:grpSpPr>
        <a:xfrm>
          <a:off x="0" y="0"/>
          <a:ext cx="0" cy="0"/>
          <a:chOff x="0" y="0"/>
          <a:chExt cx="0" cy="0"/>
        </a:xfrm>
      </p:grpSpPr>
      <p:sp>
        <p:nvSpPr>
          <p:cNvPr id="88" name="Google Shape;88;p21"/>
          <p:cNvSpPr/>
          <p:nvPr/>
        </p:nvSpPr>
        <p:spPr>
          <a:xfrm flipH="1">
            <a:off x="8246412" y="4245924"/>
            <a:ext cx="897588" cy="897588"/>
          </a:xfrm>
          <a:custGeom>
            <a:avLst/>
            <a:gdLst/>
            <a:ahLst/>
            <a:cxnLst/>
            <a:rect l="l" t="t" r="r" b="b"/>
            <a:pathLst>
              <a:path w="21600" h="21600" extrusionOk="0">
                <a:moveTo>
                  <a:pt x="0" y="21600"/>
                </a:moveTo>
                <a:lnTo>
                  <a:pt x="21600" y="21600"/>
                </a:lnTo>
                <a:lnTo>
                  <a:pt x="0"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1"/>
          <p:cNvSpPr/>
          <p:nvPr/>
        </p:nvSpPr>
        <p:spPr>
          <a:xfrm flipH="1">
            <a:off x="8246412" y="4245874"/>
            <a:ext cx="897588" cy="897588"/>
          </a:xfrm>
          <a:custGeom>
            <a:avLst/>
            <a:gdLst/>
            <a:ahLst/>
            <a:cxnLst/>
            <a:rect l="l" t="t" r="r" b="b"/>
            <a:pathLst>
              <a:path w="21600" h="21600" extrusionOk="0">
                <a:moveTo>
                  <a:pt x="0" y="0"/>
                </a:moveTo>
                <a:lnTo>
                  <a:pt x="18000" y="0"/>
                </a:lnTo>
                <a:cubicBezTo>
                  <a:pt x="19988" y="0"/>
                  <a:pt x="21600" y="1612"/>
                  <a:pt x="21600" y="3600"/>
                </a:cubicBezTo>
                <a:lnTo>
                  <a:pt x="21600" y="21600"/>
                </a:lnTo>
                <a:lnTo>
                  <a:pt x="0" y="21600"/>
                </a:lnTo>
                <a:close/>
              </a:path>
            </a:pathLst>
          </a:custGeom>
          <a:solidFill>
            <a:srgbClr val="FFFFFF">
              <a:alpha val="6745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1"/>
          <p:cNvSpPr txBox="1">
            <a:spLocks noGrp="1"/>
          </p:cNvSpPr>
          <p:nvPr>
            <p:ph type="title"/>
          </p:nvPr>
        </p:nvSpPr>
        <p:spPr>
          <a:xfrm>
            <a:off x="390525" y="1819275"/>
            <a:ext cx="8222100" cy="933600"/>
          </a:xfrm>
          <a:prstGeom prst="rect">
            <a:avLst/>
          </a:prstGeom>
          <a:noFill/>
          <a:ln>
            <a:noFill/>
          </a:ln>
        </p:spPr>
        <p:txBody>
          <a:bodyPr spcFirstLastPara="1" wrap="square" lIns="91375" tIns="91375" rIns="91375" bIns="91375" anchor="b" anchorCtr="0">
            <a:noAutofit/>
          </a:bodyPr>
          <a:lstStyle>
            <a:lvl1pPr lvl="0" algn="l" rtl="0">
              <a:lnSpc>
                <a:spcPct val="100000"/>
              </a:lnSpc>
              <a:spcBef>
                <a:spcPts val="0"/>
              </a:spcBef>
              <a:spcAft>
                <a:spcPts val="0"/>
              </a:spcAft>
              <a:buClr>
                <a:srgbClr val="FFFFFF"/>
              </a:buClr>
              <a:buSzPts val="4800"/>
              <a:buFont typeface="Helvetica Neue"/>
              <a:buNone/>
              <a:defRPr sz="4800" b="0"/>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91" name="Google Shape;91;p21"/>
          <p:cNvSpPr txBox="1">
            <a:spLocks noGrp="1"/>
          </p:cNvSpPr>
          <p:nvPr>
            <p:ph type="body" idx="1"/>
          </p:nvPr>
        </p:nvSpPr>
        <p:spPr>
          <a:xfrm>
            <a:off x="390525" y="2789128"/>
            <a:ext cx="8222100" cy="432900"/>
          </a:xfrm>
          <a:prstGeom prst="rect">
            <a:avLst/>
          </a:prstGeom>
          <a:noFill/>
          <a:ln>
            <a:noFill/>
          </a:ln>
        </p:spPr>
        <p:txBody>
          <a:bodyPr spcFirstLastPara="1" wrap="square" lIns="91375" tIns="91375" rIns="91375" bIns="91375" anchor="t" anchorCtr="0">
            <a:noAutofit/>
          </a:bodyPr>
          <a:lstStyle>
            <a:lvl1pPr marL="457200" lvl="0" indent="-228600" algn="l" rtl="0">
              <a:lnSpc>
                <a:spcPct val="100000"/>
              </a:lnSpc>
              <a:spcBef>
                <a:spcPts val="0"/>
              </a:spcBef>
              <a:spcAft>
                <a:spcPts val="0"/>
              </a:spcAft>
              <a:buClr>
                <a:srgbClr val="FFFFFF"/>
              </a:buClr>
              <a:buSzPts val="1800"/>
              <a:buFont typeface="Helvetica Neue"/>
              <a:buNone/>
              <a:defRPr>
                <a:solidFill>
                  <a:srgbClr val="FFFFFF"/>
                </a:solidFill>
              </a:defRPr>
            </a:lvl1pPr>
            <a:lvl2pPr marL="914400" lvl="1" indent="-228600" algn="l" rtl="0">
              <a:lnSpc>
                <a:spcPct val="100000"/>
              </a:lnSpc>
              <a:spcBef>
                <a:spcPts val="0"/>
              </a:spcBef>
              <a:spcAft>
                <a:spcPts val="0"/>
              </a:spcAft>
              <a:buClr>
                <a:srgbClr val="FFFFFF"/>
              </a:buClr>
              <a:buSzPts val="1800"/>
              <a:buFont typeface="Helvetica Neue"/>
              <a:buNone/>
              <a:defRPr>
                <a:solidFill>
                  <a:srgbClr val="FFFFFF"/>
                </a:solidFill>
              </a:defRPr>
            </a:lvl2pPr>
            <a:lvl3pPr marL="1371600" lvl="2" indent="-228600" algn="l" rtl="0">
              <a:lnSpc>
                <a:spcPct val="100000"/>
              </a:lnSpc>
              <a:spcBef>
                <a:spcPts val="0"/>
              </a:spcBef>
              <a:spcAft>
                <a:spcPts val="0"/>
              </a:spcAft>
              <a:buClr>
                <a:srgbClr val="FFFFFF"/>
              </a:buClr>
              <a:buSzPts val="1800"/>
              <a:buFont typeface="Helvetica Neue"/>
              <a:buNone/>
              <a:defRPr>
                <a:solidFill>
                  <a:srgbClr val="FFFFFF"/>
                </a:solidFill>
              </a:defRPr>
            </a:lvl3pPr>
            <a:lvl4pPr marL="1828800" lvl="3" indent="-228600" algn="l" rtl="0">
              <a:lnSpc>
                <a:spcPct val="100000"/>
              </a:lnSpc>
              <a:spcBef>
                <a:spcPts val="0"/>
              </a:spcBef>
              <a:spcAft>
                <a:spcPts val="0"/>
              </a:spcAft>
              <a:buClr>
                <a:srgbClr val="FFFFFF"/>
              </a:buClr>
              <a:buSzPts val="1800"/>
              <a:buFont typeface="Helvetica Neue"/>
              <a:buNone/>
              <a:defRPr>
                <a:solidFill>
                  <a:srgbClr val="FFFFFF"/>
                </a:solidFill>
              </a:defRPr>
            </a:lvl4pPr>
            <a:lvl5pPr marL="2286000" lvl="4" indent="-228600" algn="l" rtl="0">
              <a:lnSpc>
                <a:spcPct val="100000"/>
              </a:lnSpc>
              <a:spcBef>
                <a:spcPts val="0"/>
              </a:spcBef>
              <a:spcAft>
                <a:spcPts val="0"/>
              </a:spcAft>
              <a:buClr>
                <a:srgbClr val="FFFFFF"/>
              </a:buClr>
              <a:buSzPts val="1800"/>
              <a:buFont typeface="Helvetica Neue"/>
              <a:buNone/>
              <a:defRPr>
                <a:solidFill>
                  <a:srgbClr val="FFFFFF"/>
                </a:solidFill>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92" name="Google Shape;92;p21"/>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lvl="0"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_POINT">
  <p:cSld name="MAIN_POINT 2">
    <p:bg>
      <p:bgPr>
        <a:solidFill>
          <a:srgbClr val="4285F4"/>
        </a:solidFill>
        <a:effectLst/>
      </p:bgPr>
    </p:bg>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490250" y="488248"/>
            <a:ext cx="6227100" cy="4090800"/>
          </a:xfrm>
          <a:prstGeom prst="rect">
            <a:avLst/>
          </a:prstGeom>
          <a:noFill/>
          <a:ln>
            <a:noFill/>
          </a:ln>
        </p:spPr>
        <p:txBody>
          <a:bodyPr spcFirstLastPara="1" wrap="square" lIns="91375" tIns="91375" rIns="91375" bIns="91375" anchor="ctr" anchorCtr="0">
            <a:noAutofit/>
          </a:bodyPr>
          <a:lstStyle>
            <a:lvl1pPr lvl="0" algn="l" rtl="0">
              <a:lnSpc>
                <a:spcPct val="100000"/>
              </a:lnSpc>
              <a:spcBef>
                <a:spcPts val="0"/>
              </a:spcBef>
              <a:spcAft>
                <a:spcPts val="0"/>
              </a:spcAft>
              <a:buClr>
                <a:srgbClr val="FFFFFF"/>
              </a:buClr>
              <a:buSzPts val="6000"/>
              <a:buFont typeface="Helvetica Neue"/>
              <a:buNone/>
              <a:defRPr sz="6000" b="0"/>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95" name="Google Shape;95;p22"/>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FFFFFF"/>
              </a:buClr>
              <a:buSzPts val="1000"/>
              <a:buFont typeface="Helvetica Neue"/>
              <a:buNone/>
              <a:defRPr>
                <a:solidFill>
                  <a:srgbClr val="FFFFFF"/>
                </a:solidFill>
              </a:defRPr>
            </a:lvl1pPr>
            <a:lvl2pPr marL="0" marR="0" lvl="1" indent="0" algn="r" rtl="0">
              <a:lnSpc>
                <a:spcPct val="100000"/>
              </a:lnSpc>
              <a:spcBef>
                <a:spcPts val="0"/>
              </a:spcBef>
              <a:spcAft>
                <a:spcPts val="0"/>
              </a:spcAft>
              <a:buClr>
                <a:srgbClr val="FFFFFF"/>
              </a:buClr>
              <a:buSzPts val="1000"/>
              <a:buFont typeface="Helvetica Neue"/>
              <a:buNone/>
              <a:defRPr>
                <a:solidFill>
                  <a:srgbClr val="FFFFFF"/>
                </a:solidFill>
              </a:defRPr>
            </a:lvl2pPr>
            <a:lvl3pPr marL="0" marR="0" lvl="2" indent="0" algn="r" rtl="0">
              <a:lnSpc>
                <a:spcPct val="100000"/>
              </a:lnSpc>
              <a:spcBef>
                <a:spcPts val="0"/>
              </a:spcBef>
              <a:spcAft>
                <a:spcPts val="0"/>
              </a:spcAft>
              <a:buClr>
                <a:srgbClr val="FFFFFF"/>
              </a:buClr>
              <a:buSzPts val="1000"/>
              <a:buFont typeface="Helvetica Neue"/>
              <a:buNone/>
              <a:defRPr>
                <a:solidFill>
                  <a:srgbClr val="FFFFFF"/>
                </a:solidFill>
              </a:defRPr>
            </a:lvl3pPr>
            <a:lvl4pPr marL="0" marR="0" lvl="3" indent="0" algn="r" rtl="0">
              <a:lnSpc>
                <a:spcPct val="100000"/>
              </a:lnSpc>
              <a:spcBef>
                <a:spcPts val="0"/>
              </a:spcBef>
              <a:spcAft>
                <a:spcPts val="0"/>
              </a:spcAft>
              <a:buClr>
                <a:srgbClr val="FFFFFF"/>
              </a:buClr>
              <a:buSzPts val="1000"/>
              <a:buFont typeface="Helvetica Neue"/>
              <a:buNone/>
              <a:defRPr>
                <a:solidFill>
                  <a:srgbClr val="FFFFFF"/>
                </a:solidFill>
              </a:defRPr>
            </a:lvl4pPr>
            <a:lvl5pPr marL="0" marR="0" lvl="4" indent="0" algn="r" rtl="0">
              <a:lnSpc>
                <a:spcPct val="100000"/>
              </a:lnSpc>
              <a:spcBef>
                <a:spcPts val="0"/>
              </a:spcBef>
              <a:spcAft>
                <a:spcPts val="0"/>
              </a:spcAft>
              <a:buClr>
                <a:srgbClr val="FFFFFF"/>
              </a:buClr>
              <a:buSzPts val="1000"/>
              <a:buFont typeface="Helvetica Neue"/>
              <a:buNone/>
              <a:defRPr>
                <a:solidFill>
                  <a:srgbClr val="FFFFFF"/>
                </a:solidFill>
              </a:defRPr>
            </a:lvl5pPr>
            <a:lvl6pPr marL="0" marR="0" lvl="5" indent="0" algn="r" rtl="0">
              <a:lnSpc>
                <a:spcPct val="100000"/>
              </a:lnSpc>
              <a:spcBef>
                <a:spcPts val="0"/>
              </a:spcBef>
              <a:spcAft>
                <a:spcPts val="0"/>
              </a:spcAft>
              <a:buClr>
                <a:srgbClr val="FFFFFF"/>
              </a:buClr>
              <a:buSzPts val="1000"/>
              <a:buFont typeface="Helvetica Neue"/>
              <a:buNone/>
              <a:defRPr>
                <a:solidFill>
                  <a:srgbClr val="FFFFFF"/>
                </a:solidFill>
              </a:defRPr>
            </a:lvl6pPr>
            <a:lvl7pPr marL="0" marR="0" lvl="6" indent="0" algn="r" rtl="0">
              <a:lnSpc>
                <a:spcPct val="100000"/>
              </a:lnSpc>
              <a:spcBef>
                <a:spcPts val="0"/>
              </a:spcBef>
              <a:spcAft>
                <a:spcPts val="0"/>
              </a:spcAft>
              <a:buClr>
                <a:srgbClr val="FFFFFF"/>
              </a:buClr>
              <a:buSzPts val="1000"/>
              <a:buFont typeface="Helvetica Neue"/>
              <a:buNone/>
              <a:defRPr>
                <a:solidFill>
                  <a:srgbClr val="FFFFFF"/>
                </a:solidFill>
              </a:defRPr>
            </a:lvl7pPr>
            <a:lvl8pPr marL="0" marR="0" lvl="7" indent="0" algn="r" rtl="0">
              <a:lnSpc>
                <a:spcPct val="100000"/>
              </a:lnSpc>
              <a:spcBef>
                <a:spcPts val="0"/>
              </a:spcBef>
              <a:spcAft>
                <a:spcPts val="0"/>
              </a:spcAft>
              <a:buClr>
                <a:srgbClr val="FFFFFF"/>
              </a:buClr>
              <a:buSzPts val="1000"/>
              <a:buFont typeface="Helvetica Neue"/>
              <a:buNone/>
              <a:defRPr>
                <a:solidFill>
                  <a:srgbClr val="FFFFFF"/>
                </a:solidFill>
              </a:defRPr>
            </a:lvl8pPr>
            <a:lvl9pPr marL="0" marR="0" lvl="8" indent="0" algn="r" rtl="0">
              <a:lnSpc>
                <a:spcPct val="100000"/>
              </a:lnSpc>
              <a:spcBef>
                <a:spcPts val="0"/>
              </a:spcBef>
              <a:spcAft>
                <a:spcPts val="0"/>
              </a:spcAft>
              <a:buClr>
                <a:srgbClr val="FFFFFF"/>
              </a:buClr>
              <a:buSzPts val="1000"/>
              <a:buFont typeface="Helvetica Neue"/>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solidFill>
                <a:srgbClr val="737373"/>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6"/>
        <p:cNvGrpSpPr/>
        <p:nvPr/>
      </p:nvGrpSpPr>
      <p:grpSpPr>
        <a:xfrm>
          <a:off x="0" y="0"/>
          <a:ext cx="0" cy="0"/>
          <a:chOff x="0" y="0"/>
          <a:chExt cx="0" cy="0"/>
        </a:xfrm>
      </p:grpSpPr>
      <p:sp>
        <p:nvSpPr>
          <p:cNvPr id="97" name="Google Shape;97;p23"/>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lvl="0"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bg>
      <p:bgPr>
        <a:solidFill>
          <a:srgbClr val="4285F4"/>
        </a:solidFill>
        <a:effectLst/>
      </p:bgPr>
    </p:bg>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460950" y="2065350"/>
            <a:ext cx="8222100" cy="1012800"/>
          </a:xfrm>
          <a:prstGeom prst="rect">
            <a:avLst/>
          </a:prstGeom>
          <a:noFill/>
          <a:ln>
            <a:noFill/>
          </a:ln>
        </p:spPr>
        <p:txBody>
          <a:bodyPr spcFirstLastPara="1" wrap="square" lIns="91375" tIns="91375" rIns="91375" bIns="91375" anchor="ctr" anchorCtr="0">
            <a:noAutofit/>
          </a:bodyPr>
          <a:lstStyle>
            <a:lvl1pPr lvl="0" algn="l" rtl="0">
              <a:lnSpc>
                <a:spcPct val="100000"/>
              </a:lnSpc>
              <a:spcBef>
                <a:spcPts val="0"/>
              </a:spcBef>
              <a:spcAft>
                <a:spcPts val="0"/>
              </a:spcAft>
              <a:buClr>
                <a:srgbClr val="FFFFFF"/>
              </a:buClr>
              <a:buSzPts val="4200"/>
              <a:buFont typeface="Helvetica Neue"/>
              <a:buNone/>
              <a:defRPr sz="4200" b="0"/>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00" name="Google Shape;100;p24"/>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FFFFFF"/>
              </a:buClr>
              <a:buSzPts val="1000"/>
              <a:buFont typeface="Helvetica Neue"/>
              <a:buNone/>
              <a:defRPr>
                <a:solidFill>
                  <a:srgbClr val="FFFFFF"/>
                </a:solidFill>
              </a:defRPr>
            </a:lvl1pPr>
            <a:lvl2pPr marL="0" marR="0" lvl="1" indent="0" algn="r" rtl="0">
              <a:lnSpc>
                <a:spcPct val="100000"/>
              </a:lnSpc>
              <a:spcBef>
                <a:spcPts val="0"/>
              </a:spcBef>
              <a:spcAft>
                <a:spcPts val="0"/>
              </a:spcAft>
              <a:buClr>
                <a:srgbClr val="FFFFFF"/>
              </a:buClr>
              <a:buSzPts val="1000"/>
              <a:buFont typeface="Helvetica Neue"/>
              <a:buNone/>
              <a:defRPr>
                <a:solidFill>
                  <a:srgbClr val="FFFFFF"/>
                </a:solidFill>
              </a:defRPr>
            </a:lvl2pPr>
            <a:lvl3pPr marL="0" marR="0" lvl="2" indent="0" algn="r" rtl="0">
              <a:lnSpc>
                <a:spcPct val="100000"/>
              </a:lnSpc>
              <a:spcBef>
                <a:spcPts val="0"/>
              </a:spcBef>
              <a:spcAft>
                <a:spcPts val="0"/>
              </a:spcAft>
              <a:buClr>
                <a:srgbClr val="FFFFFF"/>
              </a:buClr>
              <a:buSzPts val="1000"/>
              <a:buFont typeface="Helvetica Neue"/>
              <a:buNone/>
              <a:defRPr>
                <a:solidFill>
                  <a:srgbClr val="FFFFFF"/>
                </a:solidFill>
              </a:defRPr>
            </a:lvl3pPr>
            <a:lvl4pPr marL="0" marR="0" lvl="3" indent="0" algn="r" rtl="0">
              <a:lnSpc>
                <a:spcPct val="100000"/>
              </a:lnSpc>
              <a:spcBef>
                <a:spcPts val="0"/>
              </a:spcBef>
              <a:spcAft>
                <a:spcPts val="0"/>
              </a:spcAft>
              <a:buClr>
                <a:srgbClr val="FFFFFF"/>
              </a:buClr>
              <a:buSzPts val="1000"/>
              <a:buFont typeface="Helvetica Neue"/>
              <a:buNone/>
              <a:defRPr>
                <a:solidFill>
                  <a:srgbClr val="FFFFFF"/>
                </a:solidFill>
              </a:defRPr>
            </a:lvl4pPr>
            <a:lvl5pPr marL="0" marR="0" lvl="4" indent="0" algn="r" rtl="0">
              <a:lnSpc>
                <a:spcPct val="100000"/>
              </a:lnSpc>
              <a:spcBef>
                <a:spcPts val="0"/>
              </a:spcBef>
              <a:spcAft>
                <a:spcPts val="0"/>
              </a:spcAft>
              <a:buClr>
                <a:srgbClr val="FFFFFF"/>
              </a:buClr>
              <a:buSzPts val="1000"/>
              <a:buFont typeface="Helvetica Neue"/>
              <a:buNone/>
              <a:defRPr>
                <a:solidFill>
                  <a:srgbClr val="FFFFFF"/>
                </a:solidFill>
              </a:defRPr>
            </a:lvl5pPr>
            <a:lvl6pPr marL="0" marR="0" lvl="5" indent="0" algn="r" rtl="0">
              <a:lnSpc>
                <a:spcPct val="100000"/>
              </a:lnSpc>
              <a:spcBef>
                <a:spcPts val="0"/>
              </a:spcBef>
              <a:spcAft>
                <a:spcPts val="0"/>
              </a:spcAft>
              <a:buClr>
                <a:srgbClr val="FFFFFF"/>
              </a:buClr>
              <a:buSzPts val="1000"/>
              <a:buFont typeface="Helvetica Neue"/>
              <a:buNone/>
              <a:defRPr>
                <a:solidFill>
                  <a:srgbClr val="FFFFFF"/>
                </a:solidFill>
              </a:defRPr>
            </a:lvl6pPr>
            <a:lvl7pPr marL="0" marR="0" lvl="6" indent="0" algn="r" rtl="0">
              <a:lnSpc>
                <a:spcPct val="100000"/>
              </a:lnSpc>
              <a:spcBef>
                <a:spcPts val="0"/>
              </a:spcBef>
              <a:spcAft>
                <a:spcPts val="0"/>
              </a:spcAft>
              <a:buClr>
                <a:srgbClr val="FFFFFF"/>
              </a:buClr>
              <a:buSzPts val="1000"/>
              <a:buFont typeface="Helvetica Neue"/>
              <a:buNone/>
              <a:defRPr>
                <a:solidFill>
                  <a:srgbClr val="FFFFFF"/>
                </a:solidFill>
              </a:defRPr>
            </a:lvl7pPr>
            <a:lvl8pPr marL="0" marR="0" lvl="7" indent="0" algn="r" rtl="0">
              <a:lnSpc>
                <a:spcPct val="100000"/>
              </a:lnSpc>
              <a:spcBef>
                <a:spcPts val="0"/>
              </a:spcBef>
              <a:spcAft>
                <a:spcPts val="0"/>
              </a:spcAft>
              <a:buClr>
                <a:srgbClr val="FFFFFF"/>
              </a:buClr>
              <a:buSzPts val="1000"/>
              <a:buFont typeface="Helvetica Neue"/>
              <a:buNone/>
              <a:defRPr>
                <a:solidFill>
                  <a:srgbClr val="FFFFFF"/>
                </a:solidFill>
              </a:defRPr>
            </a:lvl8pPr>
            <a:lvl9pPr marL="0" marR="0" lvl="8" indent="0" algn="r" rtl="0">
              <a:lnSpc>
                <a:spcPct val="100000"/>
              </a:lnSpc>
              <a:spcBef>
                <a:spcPts val="0"/>
              </a:spcBef>
              <a:spcAft>
                <a:spcPts val="0"/>
              </a:spcAft>
              <a:buClr>
                <a:srgbClr val="FFFFFF"/>
              </a:buClr>
              <a:buSzPts val="1000"/>
              <a:buFont typeface="Helvetica Neue"/>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solidFill>
                <a:srgbClr val="737373"/>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bg>
      <p:bgPr>
        <a:solidFill>
          <a:srgbClr val="4285F4"/>
        </a:solidFill>
        <a:effectLst/>
      </p:bgPr>
    </p:bg>
    <p:spTree>
      <p:nvGrpSpPr>
        <p:cNvPr id="1" name="Shape 101"/>
        <p:cNvGrpSpPr/>
        <p:nvPr/>
      </p:nvGrpSpPr>
      <p:grpSpPr>
        <a:xfrm>
          <a:off x="0" y="0"/>
          <a:ext cx="0" cy="0"/>
          <a:chOff x="0" y="0"/>
          <a:chExt cx="0" cy="0"/>
        </a:xfrm>
      </p:grpSpPr>
      <p:sp>
        <p:nvSpPr>
          <p:cNvPr id="102" name="Google Shape;102;p25"/>
          <p:cNvSpPr/>
          <p:nvPr/>
        </p:nvSpPr>
        <p:spPr>
          <a:xfrm rot="10800000" flipH="1">
            <a:off x="0" y="1686000"/>
            <a:ext cx="9144000" cy="3457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5"/>
          <p:cNvSpPr/>
          <p:nvPr/>
        </p:nvSpPr>
        <p:spPr>
          <a:xfrm>
            <a:off x="0" y="16859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5"/>
          <p:cNvSpPr txBox="1">
            <a:spLocks noGrp="1"/>
          </p:cNvSpPr>
          <p:nvPr>
            <p:ph type="title"/>
          </p:nvPr>
        </p:nvSpPr>
        <p:spPr>
          <a:xfrm>
            <a:off x="471900" y="738725"/>
            <a:ext cx="8222100" cy="767700"/>
          </a:xfrm>
          <a:prstGeom prst="rect">
            <a:avLst/>
          </a:prstGeom>
          <a:noFill/>
          <a:ln>
            <a:noFill/>
          </a:ln>
        </p:spPr>
        <p:txBody>
          <a:bodyPr spcFirstLastPara="1" wrap="square" lIns="91375" tIns="91375" rIns="91375" bIns="91375" anchor="b" anchorCtr="0">
            <a:noAutofit/>
          </a:bodyPr>
          <a:lstStyle>
            <a:lvl1pPr lvl="0" algn="l" rtl="0">
              <a:lnSpc>
                <a:spcPct val="100000"/>
              </a:lnSpc>
              <a:spcBef>
                <a:spcPts val="0"/>
              </a:spcBef>
              <a:spcAft>
                <a:spcPts val="0"/>
              </a:spcAft>
              <a:buClr>
                <a:srgbClr val="FFFFFF"/>
              </a:buClr>
              <a:buSzPts val="1800"/>
              <a:buNone/>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05" name="Google Shape;105;p25"/>
          <p:cNvSpPr txBox="1">
            <a:spLocks noGrp="1"/>
          </p:cNvSpPr>
          <p:nvPr>
            <p:ph type="body" idx="1"/>
          </p:nvPr>
        </p:nvSpPr>
        <p:spPr>
          <a:xfrm>
            <a:off x="471900" y="1919073"/>
            <a:ext cx="3999900" cy="2710200"/>
          </a:xfrm>
          <a:prstGeom prst="rect">
            <a:avLst/>
          </a:prstGeom>
          <a:noFill/>
          <a:ln>
            <a:noFill/>
          </a:ln>
        </p:spPr>
        <p:txBody>
          <a:bodyPr spcFirstLastPara="1" wrap="square" lIns="91375" tIns="91375" rIns="91375" bIns="91375" anchor="t" anchorCtr="0">
            <a:noAutofit/>
          </a:bodyPr>
          <a:lstStyle>
            <a:lvl1pPr marL="457200" lvl="0" indent="-317500" algn="l" rtl="0">
              <a:lnSpc>
                <a:spcPct val="115000"/>
              </a:lnSpc>
              <a:spcBef>
                <a:spcPts val="0"/>
              </a:spcBef>
              <a:spcAft>
                <a:spcPts val="0"/>
              </a:spcAft>
              <a:buSzPts val="1400"/>
              <a:buChar char="●"/>
              <a:defRPr sz="1400"/>
            </a:lvl1pPr>
            <a:lvl2pPr marL="914400" lvl="1" indent="-317500" algn="l" rtl="0">
              <a:lnSpc>
                <a:spcPct val="115000"/>
              </a:lnSpc>
              <a:spcBef>
                <a:spcPts val="0"/>
              </a:spcBef>
              <a:spcAft>
                <a:spcPts val="0"/>
              </a:spcAft>
              <a:buSzPts val="1400"/>
              <a:buChar char="○"/>
              <a:defRPr sz="1400"/>
            </a:lvl2pPr>
            <a:lvl3pPr marL="1371600" lvl="2" indent="-317500" algn="l" rtl="0">
              <a:lnSpc>
                <a:spcPct val="115000"/>
              </a:lnSpc>
              <a:spcBef>
                <a:spcPts val="0"/>
              </a:spcBef>
              <a:spcAft>
                <a:spcPts val="0"/>
              </a:spcAft>
              <a:buSzPts val="1400"/>
              <a:buChar char="■"/>
              <a:defRPr sz="1400"/>
            </a:lvl3pPr>
            <a:lvl4pPr marL="1828800" lvl="3" indent="-317500" algn="l" rtl="0">
              <a:lnSpc>
                <a:spcPct val="115000"/>
              </a:lnSpc>
              <a:spcBef>
                <a:spcPts val="0"/>
              </a:spcBef>
              <a:spcAft>
                <a:spcPts val="0"/>
              </a:spcAft>
              <a:buSzPts val="1400"/>
              <a:buChar char="●"/>
              <a:defRPr sz="1400"/>
            </a:lvl4pPr>
            <a:lvl5pPr marL="2286000" lvl="4" indent="-317500" algn="l" rtl="0">
              <a:lnSpc>
                <a:spcPct val="115000"/>
              </a:lnSpc>
              <a:spcBef>
                <a:spcPts val="0"/>
              </a:spcBef>
              <a:spcAft>
                <a:spcPts val="0"/>
              </a:spcAft>
              <a:buSzPts val="1400"/>
              <a:buChar char="○"/>
              <a:defRPr sz="14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06" name="Google Shape;106;p25"/>
          <p:cNvSpPr txBox="1">
            <a:spLocks noGrp="1"/>
          </p:cNvSpPr>
          <p:nvPr>
            <p:ph type="body" idx="2"/>
          </p:nvPr>
        </p:nvSpPr>
        <p:spPr>
          <a:xfrm>
            <a:off x="4694249" y="1919073"/>
            <a:ext cx="3999900" cy="2710200"/>
          </a:xfrm>
          <a:prstGeom prst="rect">
            <a:avLst/>
          </a:prstGeom>
          <a:noFill/>
          <a:ln>
            <a:noFill/>
          </a:ln>
        </p:spPr>
        <p:txBody>
          <a:bodyPr spcFirstLastPara="1" wrap="square" lIns="91375" tIns="91375" rIns="91375" bIns="91375" anchor="t" anchorCtr="0">
            <a:noAutofit/>
          </a:bodyPr>
          <a:lstStyle>
            <a:lvl1pPr marL="457200" lvl="0" indent="-342900" algn="l" rtl="0">
              <a:lnSpc>
                <a:spcPct val="115000"/>
              </a:lnSpc>
              <a:spcBef>
                <a:spcPts val="0"/>
              </a:spcBef>
              <a:spcAft>
                <a:spcPts val="0"/>
              </a:spcAft>
              <a:buSzPts val="1800"/>
              <a:buChar char="●"/>
              <a:defRPr/>
            </a:lvl1pPr>
            <a:lvl2pPr marL="914400" lvl="1" indent="-342900" algn="l" rtl="0">
              <a:lnSpc>
                <a:spcPct val="115000"/>
              </a:lnSpc>
              <a:spcBef>
                <a:spcPts val="0"/>
              </a:spcBef>
              <a:spcAft>
                <a:spcPts val="0"/>
              </a:spcAft>
              <a:buSzPts val="1800"/>
              <a:buChar char="○"/>
              <a:defRPr/>
            </a:lvl2pPr>
            <a:lvl3pPr marL="1371600" lvl="2" indent="-342900" algn="l" rtl="0">
              <a:lnSpc>
                <a:spcPct val="115000"/>
              </a:lnSpc>
              <a:spcBef>
                <a:spcPts val="0"/>
              </a:spcBef>
              <a:spcAft>
                <a:spcPts val="0"/>
              </a:spcAft>
              <a:buSzPts val="1800"/>
              <a:buChar char="■"/>
              <a:defRPr/>
            </a:lvl3pPr>
            <a:lvl4pPr marL="1828800" lvl="3" indent="-342900" algn="l" rtl="0">
              <a:lnSpc>
                <a:spcPct val="115000"/>
              </a:lnSpc>
              <a:spcBef>
                <a:spcPts val="0"/>
              </a:spcBef>
              <a:spcAft>
                <a:spcPts val="0"/>
              </a:spcAft>
              <a:buSzPts val="1800"/>
              <a:buChar char="●"/>
              <a:defRPr/>
            </a:lvl4pPr>
            <a:lvl5pPr marL="2286000" lvl="4" indent="-342900" algn="l" rtl="0">
              <a:lnSpc>
                <a:spcPct val="115000"/>
              </a:lnSpc>
              <a:spcBef>
                <a:spcPts val="0"/>
              </a:spcBef>
              <a:spcAft>
                <a:spcPts val="0"/>
              </a:spcAft>
              <a:buSzPts val="1800"/>
              <a:buChar char="○"/>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07" name="Google Shape;107;p25"/>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lvl="0"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_COLUMN_TEXT">
  <p:cSld name="ONE_COLUMN_TEXT">
    <p:bg>
      <p:bgPr>
        <a:solidFill>
          <a:srgbClr val="4285F4"/>
        </a:solidFill>
        <a:effectLst/>
      </p:bgPr>
    </p:bg>
    <p:spTree>
      <p:nvGrpSpPr>
        <p:cNvPr id="1" name="Shape 108"/>
        <p:cNvGrpSpPr/>
        <p:nvPr/>
      </p:nvGrpSpPr>
      <p:grpSpPr>
        <a:xfrm>
          <a:off x="0" y="0"/>
          <a:ext cx="0" cy="0"/>
          <a:chOff x="0" y="0"/>
          <a:chExt cx="0" cy="0"/>
        </a:xfrm>
      </p:grpSpPr>
      <p:sp>
        <p:nvSpPr>
          <p:cNvPr id="109" name="Google Shape;109;p26"/>
          <p:cNvSpPr/>
          <p:nvPr/>
        </p:nvSpPr>
        <p:spPr>
          <a:xfrm rot="10800000" flipH="1">
            <a:off x="3276600" y="26"/>
            <a:ext cx="5867400" cy="5143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6"/>
          <p:cNvSpPr/>
          <p:nvPr/>
        </p:nvSpPr>
        <p:spPr>
          <a:xfrm rot="-5400000">
            <a:off x="759149" y="2517452"/>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6"/>
          <p:cNvSpPr txBox="1">
            <a:spLocks noGrp="1"/>
          </p:cNvSpPr>
          <p:nvPr>
            <p:ph type="title"/>
          </p:nvPr>
        </p:nvSpPr>
        <p:spPr>
          <a:xfrm>
            <a:off x="226076" y="357800"/>
            <a:ext cx="2808000" cy="953400"/>
          </a:xfrm>
          <a:prstGeom prst="rect">
            <a:avLst/>
          </a:prstGeom>
          <a:noFill/>
          <a:ln>
            <a:noFill/>
          </a:ln>
        </p:spPr>
        <p:txBody>
          <a:bodyPr spcFirstLastPara="1" wrap="square" lIns="91375" tIns="91375" rIns="91375" bIns="91375" anchor="b" anchorCtr="0">
            <a:noAutofit/>
          </a:bodyPr>
          <a:lstStyle>
            <a:lvl1pPr lvl="0" algn="l" rtl="0">
              <a:lnSpc>
                <a:spcPct val="100000"/>
              </a:lnSpc>
              <a:spcBef>
                <a:spcPts val="0"/>
              </a:spcBef>
              <a:spcAft>
                <a:spcPts val="0"/>
              </a:spcAft>
              <a:buClr>
                <a:srgbClr val="FFFFFF"/>
              </a:buClr>
              <a:buSzPts val="2400"/>
              <a:buFont typeface="Helvetica Neue"/>
              <a:buNone/>
              <a:defRPr sz="2400" b="0"/>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12" name="Google Shape;112;p26"/>
          <p:cNvSpPr txBox="1">
            <a:spLocks noGrp="1"/>
          </p:cNvSpPr>
          <p:nvPr>
            <p:ph type="body" idx="1"/>
          </p:nvPr>
        </p:nvSpPr>
        <p:spPr>
          <a:xfrm>
            <a:off x="226075" y="1465798"/>
            <a:ext cx="2808000" cy="3163500"/>
          </a:xfrm>
          <a:prstGeom prst="rect">
            <a:avLst/>
          </a:prstGeom>
          <a:noFill/>
          <a:ln>
            <a:noFill/>
          </a:ln>
        </p:spPr>
        <p:txBody>
          <a:bodyPr spcFirstLastPara="1" wrap="square" lIns="91375" tIns="91375" rIns="91375" bIns="91375" anchor="t" anchorCtr="0">
            <a:noAutofit/>
          </a:bodyPr>
          <a:lstStyle>
            <a:lvl1pPr marL="457200" lvl="0" indent="-304800" algn="l" rtl="0">
              <a:lnSpc>
                <a:spcPct val="115000"/>
              </a:lnSpc>
              <a:spcBef>
                <a:spcPts val="0"/>
              </a:spcBef>
              <a:spcAft>
                <a:spcPts val="0"/>
              </a:spcAft>
              <a:buClr>
                <a:srgbClr val="FFFFFF"/>
              </a:buClr>
              <a:buSzPts val="1200"/>
              <a:buChar char="●"/>
              <a:defRPr sz="1200">
                <a:solidFill>
                  <a:srgbClr val="FFFFFF"/>
                </a:solidFill>
              </a:defRPr>
            </a:lvl1pPr>
            <a:lvl2pPr marL="914400" lvl="1" indent="-304800" algn="l" rtl="0">
              <a:lnSpc>
                <a:spcPct val="115000"/>
              </a:lnSpc>
              <a:spcBef>
                <a:spcPts val="0"/>
              </a:spcBef>
              <a:spcAft>
                <a:spcPts val="0"/>
              </a:spcAft>
              <a:buClr>
                <a:srgbClr val="FFFFFF"/>
              </a:buClr>
              <a:buSzPts val="1200"/>
              <a:buChar char="○"/>
              <a:defRPr sz="1200">
                <a:solidFill>
                  <a:srgbClr val="FFFFFF"/>
                </a:solidFill>
              </a:defRPr>
            </a:lvl2pPr>
            <a:lvl3pPr marL="1371600" lvl="2" indent="-304800" algn="l" rtl="0">
              <a:lnSpc>
                <a:spcPct val="115000"/>
              </a:lnSpc>
              <a:spcBef>
                <a:spcPts val="0"/>
              </a:spcBef>
              <a:spcAft>
                <a:spcPts val="0"/>
              </a:spcAft>
              <a:buClr>
                <a:srgbClr val="FFFFFF"/>
              </a:buClr>
              <a:buSzPts val="1200"/>
              <a:buChar char="■"/>
              <a:defRPr sz="1200">
                <a:solidFill>
                  <a:srgbClr val="FFFFFF"/>
                </a:solidFill>
              </a:defRPr>
            </a:lvl3pPr>
            <a:lvl4pPr marL="1828800" lvl="3" indent="-304800" algn="l" rtl="0">
              <a:lnSpc>
                <a:spcPct val="115000"/>
              </a:lnSpc>
              <a:spcBef>
                <a:spcPts val="0"/>
              </a:spcBef>
              <a:spcAft>
                <a:spcPts val="0"/>
              </a:spcAft>
              <a:buClr>
                <a:srgbClr val="FFFFFF"/>
              </a:buClr>
              <a:buSzPts val="1200"/>
              <a:buChar char="●"/>
              <a:defRPr sz="1200">
                <a:solidFill>
                  <a:srgbClr val="FFFFFF"/>
                </a:solidFill>
              </a:defRPr>
            </a:lvl4pPr>
            <a:lvl5pPr marL="2286000" lvl="4" indent="-304800" algn="l" rtl="0">
              <a:lnSpc>
                <a:spcPct val="115000"/>
              </a:lnSpc>
              <a:spcBef>
                <a:spcPts val="0"/>
              </a:spcBef>
              <a:spcAft>
                <a:spcPts val="0"/>
              </a:spcAft>
              <a:buClr>
                <a:srgbClr val="FFFFFF"/>
              </a:buClr>
              <a:buSzPts val="1200"/>
              <a:buChar char="○"/>
              <a:defRPr sz="1200">
                <a:solidFill>
                  <a:srgbClr val="FFFFFF"/>
                </a:solidFill>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13" name="Google Shape;113;p26"/>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lvl="0"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bg>
      <p:bgPr>
        <a:solidFill>
          <a:srgbClr val="4285F4"/>
        </a:solidFill>
        <a:effectLst/>
      </p:bgPr>
    </p:bg>
    <p:spTree>
      <p:nvGrpSpPr>
        <p:cNvPr id="1" name="Shape 114"/>
        <p:cNvGrpSpPr/>
        <p:nvPr/>
      </p:nvGrpSpPr>
      <p:grpSpPr>
        <a:xfrm>
          <a:off x="0" y="0"/>
          <a:ext cx="0" cy="0"/>
          <a:chOff x="0" y="0"/>
          <a:chExt cx="0" cy="0"/>
        </a:xfrm>
      </p:grpSpPr>
      <p:sp>
        <p:nvSpPr>
          <p:cNvPr id="115" name="Google Shape;115;p27"/>
          <p:cNvSpPr/>
          <p:nvPr/>
        </p:nvSpPr>
        <p:spPr>
          <a:xfrm flipH="1">
            <a:off x="0" y="0"/>
            <a:ext cx="4572000" cy="5143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7"/>
          <p:cNvSpPr txBox="1">
            <a:spLocks noGrp="1"/>
          </p:cNvSpPr>
          <p:nvPr>
            <p:ph type="title"/>
          </p:nvPr>
        </p:nvSpPr>
        <p:spPr>
          <a:xfrm>
            <a:off x="265500" y="1233175"/>
            <a:ext cx="4045200" cy="1482300"/>
          </a:xfrm>
          <a:prstGeom prst="rect">
            <a:avLst/>
          </a:prstGeom>
          <a:noFill/>
          <a:ln>
            <a:noFill/>
          </a:ln>
        </p:spPr>
        <p:txBody>
          <a:bodyPr spcFirstLastPara="1" wrap="square" lIns="91375" tIns="91375" rIns="91375" bIns="91375" anchor="b" anchorCtr="0">
            <a:noAutofit/>
          </a:bodyPr>
          <a:lstStyle>
            <a:lvl1pPr lvl="0" algn="ctr" rtl="0">
              <a:lnSpc>
                <a:spcPct val="100000"/>
              </a:lnSpc>
              <a:spcBef>
                <a:spcPts val="0"/>
              </a:spcBef>
              <a:spcAft>
                <a:spcPts val="0"/>
              </a:spcAft>
              <a:buClr>
                <a:srgbClr val="424242"/>
              </a:buClr>
              <a:buSzPts val="4200"/>
              <a:buFont typeface="Helvetica Neue"/>
              <a:buNone/>
              <a:defRPr sz="4200" b="0">
                <a:solidFill>
                  <a:srgbClr val="424242"/>
                </a:solidFill>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18" name="Google Shape;118;p27"/>
          <p:cNvSpPr txBox="1">
            <a:spLocks noGrp="1"/>
          </p:cNvSpPr>
          <p:nvPr>
            <p:ph type="body" idx="1"/>
          </p:nvPr>
        </p:nvSpPr>
        <p:spPr>
          <a:xfrm>
            <a:off x="265500" y="2779466"/>
            <a:ext cx="4045200" cy="1235100"/>
          </a:xfrm>
          <a:prstGeom prst="rect">
            <a:avLst/>
          </a:prstGeom>
          <a:noFill/>
          <a:ln>
            <a:noFill/>
          </a:ln>
        </p:spPr>
        <p:txBody>
          <a:bodyPr spcFirstLastPara="1" wrap="square" lIns="91375" tIns="91375" rIns="91375" bIns="91375" anchor="t" anchorCtr="0">
            <a:noAutofit/>
          </a:bodyPr>
          <a:lstStyle>
            <a:lvl1pPr marL="457200" lvl="0" indent="-228600" algn="ctr" rtl="0">
              <a:lnSpc>
                <a:spcPct val="100000"/>
              </a:lnSpc>
              <a:spcBef>
                <a:spcPts val="0"/>
              </a:spcBef>
              <a:spcAft>
                <a:spcPts val="0"/>
              </a:spcAft>
              <a:buClr>
                <a:srgbClr val="737373"/>
              </a:buClr>
              <a:buSzPts val="2100"/>
              <a:buFont typeface="Helvetica Neue"/>
              <a:buNone/>
              <a:defRPr sz="2100"/>
            </a:lvl1pPr>
            <a:lvl2pPr marL="914400" lvl="1" indent="-228600" algn="ctr" rtl="0">
              <a:lnSpc>
                <a:spcPct val="100000"/>
              </a:lnSpc>
              <a:spcBef>
                <a:spcPts val="0"/>
              </a:spcBef>
              <a:spcAft>
                <a:spcPts val="0"/>
              </a:spcAft>
              <a:buClr>
                <a:srgbClr val="737373"/>
              </a:buClr>
              <a:buSzPts val="2100"/>
              <a:buFont typeface="Helvetica Neue"/>
              <a:buNone/>
              <a:defRPr sz="2100"/>
            </a:lvl2pPr>
            <a:lvl3pPr marL="1371600" lvl="2" indent="-228600" algn="ctr" rtl="0">
              <a:lnSpc>
                <a:spcPct val="100000"/>
              </a:lnSpc>
              <a:spcBef>
                <a:spcPts val="0"/>
              </a:spcBef>
              <a:spcAft>
                <a:spcPts val="0"/>
              </a:spcAft>
              <a:buClr>
                <a:srgbClr val="737373"/>
              </a:buClr>
              <a:buSzPts val="2100"/>
              <a:buFont typeface="Helvetica Neue"/>
              <a:buNone/>
              <a:defRPr sz="2100"/>
            </a:lvl3pPr>
            <a:lvl4pPr marL="1828800" lvl="3" indent="-228600" algn="ctr" rtl="0">
              <a:lnSpc>
                <a:spcPct val="100000"/>
              </a:lnSpc>
              <a:spcBef>
                <a:spcPts val="0"/>
              </a:spcBef>
              <a:spcAft>
                <a:spcPts val="0"/>
              </a:spcAft>
              <a:buClr>
                <a:srgbClr val="737373"/>
              </a:buClr>
              <a:buSzPts val="2100"/>
              <a:buFont typeface="Helvetica Neue"/>
              <a:buNone/>
              <a:defRPr sz="2100"/>
            </a:lvl4pPr>
            <a:lvl5pPr marL="2286000" lvl="4" indent="-228600" algn="ctr" rtl="0">
              <a:lnSpc>
                <a:spcPct val="100000"/>
              </a:lnSpc>
              <a:spcBef>
                <a:spcPts val="0"/>
              </a:spcBef>
              <a:spcAft>
                <a:spcPts val="0"/>
              </a:spcAft>
              <a:buClr>
                <a:srgbClr val="737373"/>
              </a:buClr>
              <a:buSzPts val="2100"/>
              <a:buFont typeface="Helvetica Neue"/>
              <a:buNone/>
              <a:defRPr sz="21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19" name="Google Shape;119;p27"/>
          <p:cNvSpPr txBox="1">
            <a:spLocks noGrp="1"/>
          </p:cNvSpPr>
          <p:nvPr>
            <p:ph type="body" idx="2"/>
          </p:nvPr>
        </p:nvSpPr>
        <p:spPr>
          <a:xfrm>
            <a:off x="4939500" y="724199"/>
            <a:ext cx="3837000" cy="3695100"/>
          </a:xfrm>
          <a:prstGeom prst="rect">
            <a:avLst/>
          </a:prstGeom>
          <a:noFill/>
          <a:ln>
            <a:noFill/>
          </a:ln>
        </p:spPr>
        <p:txBody>
          <a:bodyPr spcFirstLastPara="1" wrap="square" lIns="91375" tIns="91375" rIns="91375" bIns="91375" anchor="ctr" anchorCtr="0">
            <a:noAutofit/>
          </a:bodyPr>
          <a:lstStyle>
            <a:lvl1pPr marL="457200" lvl="0" indent="-342900" algn="l" rtl="0">
              <a:lnSpc>
                <a:spcPct val="115000"/>
              </a:lnSpc>
              <a:spcBef>
                <a:spcPts val="0"/>
              </a:spcBef>
              <a:spcAft>
                <a:spcPts val="0"/>
              </a:spcAft>
              <a:buSzPts val="1800"/>
              <a:buChar char="●"/>
              <a:defRPr/>
            </a:lvl1pPr>
            <a:lvl2pPr marL="914400" lvl="1" indent="-342900" algn="l" rtl="0">
              <a:lnSpc>
                <a:spcPct val="115000"/>
              </a:lnSpc>
              <a:spcBef>
                <a:spcPts val="0"/>
              </a:spcBef>
              <a:spcAft>
                <a:spcPts val="0"/>
              </a:spcAft>
              <a:buSzPts val="1800"/>
              <a:buChar char="○"/>
              <a:defRPr/>
            </a:lvl2pPr>
            <a:lvl3pPr marL="1371600" lvl="2" indent="-342900" algn="l" rtl="0">
              <a:lnSpc>
                <a:spcPct val="115000"/>
              </a:lnSpc>
              <a:spcBef>
                <a:spcPts val="0"/>
              </a:spcBef>
              <a:spcAft>
                <a:spcPts val="0"/>
              </a:spcAft>
              <a:buSzPts val="1800"/>
              <a:buChar char="■"/>
              <a:defRPr/>
            </a:lvl3pPr>
            <a:lvl4pPr marL="1828800" lvl="3" indent="-342900" algn="l" rtl="0">
              <a:lnSpc>
                <a:spcPct val="115000"/>
              </a:lnSpc>
              <a:spcBef>
                <a:spcPts val="0"/>
              </a:spcBef>
              <a:spcAft>
                <a:spcPts val="0"/>
              </a:spcAft>
              <a:buSzPts val="1800"/>
              <a:buChar char="●"/>
              <a:defRPr/>
            </a:lvl4pPr>
            <a:lvl5pPr marL="2286000" lvl="4" indent="-342900" algn="l" rtl="0">
              <a:lnSpc>
                <a:spcPct val="115000"/>
              </a:lnSpc>
              <a:spcBef>
                <a:spcPts val="0"/>
              </a:spcBef>
              <a:spcAft>
                <a:spcPts val="0"/>
              </a:spcAft>
              <a:buSzPts val="1800"/>
              <a:buChar char="○"/>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20" name="Google Shape;120;p27"/>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FFFFFF"/>
              </a:buClr>
              <a:buSzPts val="1000"/>
              <a:buFont typeface="Helvetica Neue"/>
              <a:buNone/>
              <a:defRPr>
                <a:solidFill>
                  <a:srgbClr val="FFFFFF"/>
                </a:solidFill>
              </a:defRPr>
            </a:lvl1pPr>
            <a:lvl2pPr marL="0" marR="0" lvl="1" indent="0" algn="r" rtl="0">
              <a:lnSpc>
                <a:spcPct val="100000"/>
              </a:lnSpc>
              <a:spcBef>
                <a:spcPts val="0"/>
              </a:spcBef>
              <a:spcAft>
                <a:spcPts val="0"/>
              </a:spcAft>
              <a:buClr>
                <a:srgbClr val="FFFFFF"/>
              </a:buClr>
              <a:buSzPts val="1000"/>
              <a:buFont typeface="Helvetica Neue"/>
              <a:buNone/>
              <a:defRPr>
                <a:solidFill>
                  <a:srgbClr val="FFFFFF"/>
                </a:solidFill>
              </a:defRPr>
            </a:lvl2pPr>
            <a:lvl3pPr marL="0" marR="0" lvl="2" indent="0" algn="r" rtl="0">
              <a:lnSpc>
                <a:spcPct val="100000"/>
              </a:lnSpc>
              <a:spcBef>
                <a:spcPts val="0"/>
              </a:spcBef>
              <a:spcAft>
                <a:spcPts val="0"/>
              </a:spcAft>
              <a:buClr>
                <a:srgbClr val="FFFFFF"/>
              </a:buClr>
              <a:buSzPts val="1000"/>
              <a:buFont typeface="Helvetica Neue"/>
              <a:buNone/>
              <a:defRPr>
                <a:solidFill>
                  <a:srgbClr val="FFFFFF"/>
                </a:solidFill>
              </a:defRPr>
            </a:lvl3pPr>
            <a:lvl4pPr marL="0" marR="0" lvl="3" indent="0" algn="r" rtl="0">
              <a:lnSpc>
                <a:spcPct val="100000"/>
              </a:lnSpc>
              <a:spcBef>
                <a:spcPts val="0"/>
              </a:spcBef>
              <a:spcAft>
                <a:spcPts val="0"/>
              </a:spcAft>
              <a:buClr>
                <a:srgbClr val="FFFFFF"/>
              </a:buClr>
              <a:buSzPts val="1000"/>
              <a:buFont typeface="Helvetica Neue"/>
              <a:buNone/>
              <a:defRPr>
                <a:solidFill>
                  <a:srgbClr val="FFFFFF"/>
                </a:solidFill>
              </a:defRPr>
            </a:lvl4pPr>
            <a:lvl5pPr marL="0" marR="0" lvl="4" indent="0" algn="r" rtl="0">
              <a:lnSpc>
                <a:spcPct val="100000"/>
              </a:lnSpc>
              <a:spcBef>
                <a:spcPts val="0"/>
              </a:spcBef>
              <a:spcAft>
                <a:spcPts val="0"/>
              </a:spcAft>
              <a:buClr>
                <a:srgbClr val="FFFFFF"/>
              </a:buClr>
              <a:buSzPts val="1000"/>
              <a:buFont typeface="Helvetica Neue"/>
              <a:buNone/>
              <a:defRPr>
                <a:solidFill>
                  <a:srgbClr val="FFFFFF"/>
                </a:solidFill>
              </a:defRPr>
            </a:lvl5pPr>
            <a:lvl6pPr marL="0" marR="0" lvl="5" indent="0" algn="r" rtl="0">
              <a:lnSpc>
                <a:spcPct val="100000"/>
              </a:lnSpc>
              <a:spcBef>
                <a:spcPts val="0"/>
              </a:spcBef>
              <a:spcAft>
                <a:spcPts val="0"/>
              </a:spcAft>
              <a:buClr>
                <a:srgbClr val="FFFFFF"/>
              </a:buClr>
              <a:buSzPts val="1000"/>
              <a:buFont typeface="Helvetica Neue"/>
              <a:buNone/>
              <a:defRPr>
                <a:solidFill>
                  <a:srgbClr val="FFFFFF"/>
                </a:solidFill>
              </a:defRPr>
            </a:lvl6pPr>
            <a:lvl7pPr marL="0" marR="0" lvl="6" indent="0" algn="r" rtl="0">
              <a:lnSpc>
                <a:spcPct val="100000"/>
              </a:lnSpc>
              <a:spcBef>
                <a:spcPts val="0"/>
              </a:spcBef>
              <a:spcAft>
                <a:spcPts val="0"/>
              </a:spcAft>
              <a:buClr>
                <a:srgbClr val="FFFFFF"/>
              </a:buClr>
              <a:buSzPts val="1000"/>
              <a:buFont typeface="Helvetica Neue"/>
              <a:buNone/>
              <a:defRPr>
                <a:solidFill>
                  <a:srgbClr val="FFFFFF"/>
                </a:solidFill>
              </a:defRPr>
            </a:lvl7pPr>
            <a:lvl8pPr marL="0" marR="0" lvl="7" indent="0" algn="r" rtl="0">
              <a:lnSpc>
                <a:spcPct val="100000"/>
              </a:lnSpc>
              <a:spcBef>
                <a:spcPts val="0"/>
              </a:spcBef>
              <a:spcAft>
                <a:spcPts val="0"/>
              </a:spcAft>
              <a:buClr>
                <a:srgbClr val="FFFFFF"/>
              </a:buClr>
              <a:buSzPts val="1000"/>
              <a:buFont typeface="Helvetica Neue"/>
              <a:buNone/>
              <a:defRPr>
                <a:solidFill>
                  <a:srgbClr val="FFFFFF"/>
                </a:solidFill>
              </a:defRPr>
            </a:lvl8pPr>
            <a:lvl9pPr marL="0" marR="0" lvl="8" indent="0" algn="r" rtl="0">
              <a:lnSpc>
                <a:spcPct val="100000"/>
              </a:lnSpc>
              <a:spcBef>
                <a:spcPts val="0"/>
              </a:spcBef>
              <a:spcAft>
                <a:spcPts val="0"/>
              </a:spcAft>
              <a:buClr>
                <a:srgbClr val="FFFFFF"/>
              </a:buClr>
              <a:buSzPts val="1000"/>
              <a:buFont typeface="Helvetica Neue"/>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solidFill>
                <a:srgbClr val="737373"/>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475498" y="1258525"/>
            <a:ext cx="8222100" cy="1963500"/>
          </a:xfrm>
          <a:prstGeom prst="rect">
            <a:avLst/>
          </a:prstGeom>
          <a:noFill/>
          <a:ln>
            <a:noFill/>
          </a:ln>
        </p:spPr>
        <p:txBody>
          <a:bodyPr spcFirstLastPara="1" wrap="square" lIns="91375" tIns="91375" rIns="91375" bIns="91375" anchor="b" anchorCtr="0">
            <a:noAutofit/>
          </a:bodyPr>
          <a:lstStyle>
            <a:lvl1pPr lvl="0" algn="ctr" rtl="0">
              <a:lnSpc>
                <a:spcPct val="100000"/>
              </a:lnSpc>
              <a:spcBef>
                <a:spcPts val="0"/>
              </a:spcBef>
              <a:spcAft>
                <a:spcPts val="0"/>
              </a:spcAft>
              <a:buClr>
                <a:srgbClr val="424242"/>
              </a:buClr>
              <a:buSzPts val="12000"/>
              <a:buFont typeface="Helvetica Neue"/>
              <a:buNone/>
              <a:defRPr sz="12000" b="0">
                <a:solidFill>
                  <a:srgbClr val="424242"/>
                </a:solidFill>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23" name="Google Shape;123;p28"/>
          <p:cNvSpPr txBox="1">
            <a:spLocks noGrp="1"/>
          </p:cNvSpPr>
          <p:nvPr>
            <p:ph type="body" idx="1"/>
          </p:nvPr>
        </p:nvSpPr>
        <p:spPr>
          <a:xfrm>
            <a:off x="475498" y="3304625"/>
            <a:ext cx="8222100" cy="1300800"/>
          </a:xfrm>
          <a:prstGeom prst="rect">
            <a:avLst/>
          </a:prstGeom>
          <a:noFill/>
          <a:ln>
            <a:noFill/>
          </a:ln>
        </p:spPr>
        <p:txBody>
          <a:bodyPr spcFirstLastPara="1" wrap="square" lIns="91375" tIns="91375" rIns="91375" bIns="91375" anchor="t" anchorCtr="0">
            <a:noAutofit/>
          </a:bodyPr>
          <a:lstStyle>
            <a:lvl1pPr marL="457200" lvl="0" indent="-342900" algn="ctr" rtl="0">
              <a:lnSpc>
                <a:spcPct val="115000"/>
              </a:lnSpc>
              <a:spcBef>
                <a:spcPts val="0"/>
              </a:spcBef>
              <a:spcAft>
                <a:spcPts val="0"/>
              </a:spcAft>
              <a:buSzPts val="1800"/>
              <a:buChar char="●"/>
              <a:defRPr/>
            </a:lvl1pPr>
            <a:lvl2pPr marL="914400" lvl="1" indent="-342900" algn="ctr" rtl="0">
              <a:lnSpc>
                <a:spcPct val="115000"/>
              </a:lnSpc>
              <a:spcBef>
                <a:spcPts val="0"/>
              </a:spcBef>
              <a:spcAft>
                <a:spcPts val="0"/>
              </a:spcAft>
              <a:buSzPts val="1800"/>
              <a:buChar char="○"/>
              <a:defRPr/>
            </a:lvl2pPr>
            <a:lvl3pPr marL="1371600" lvl="2" indent="-342900" algn="ctr" rtl="0">
              <a:lnSpc>
                <a:spcPct val="115000"/>
              </a:lnSpc>
              <a:spcBef>
                <a:spcPts val="0"/>
              </a:spcBef>
              <a:spcAft>
                <a:spcPts val="0"/>
              </a:spcAft>
              <a:buSzPts val="1800"/>
              <a:buChar char="■"/>
              <a:defRPr/>
            </a:lvl3pPr>
            <a:lvl4pPr marL="1828800" lvl="3" indent="-342900" algn="ctr" rtl="0">
              <a:lnSpc>
                <a:spcPct val="115000"/>
              </a:lnSpc>
              <a:spcBef>
                <a:spcPts val="0"/>
              </a:spcBef>
              <a:spcAft>
                <a:spcPts val="0"/>
              </a:spcAft>
              <a:buSzPts val="1800"/>
              <a:buChar char="●"/>
              <a:defRPr/>
            </a:lvl4pPr>
            <a:lvl5pPr marL="2286000" lvl="4" indent="-342900" algn="ctr" rtl="0">
              <a:lnSpc>
                <a:spcPct val="115000"/>
              </a:lnSpc>
              <a:spcBef>
                <a:spcPts val="0"/>
              </a:spcBef>
              <a:spcAft>
                <a:spcPts val="0"/>
              </a:spcAft>
              <a:buSzPts val="1800"/>
              <a:buChar char="○"/>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24" name="Google Shape;124;p28"/>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lvl="0"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4285F4"/>
        </a:solidFill>
        <a:effectLst/>
      </p:bgPr>
    </p:bg>
    <p:spTree>
      <p:nvGrpSpPr>
        <p:cNvPr id="1" name="Shape 125"/>
        <p:cNvGrpSpPr/>
        <p:nvPr/>
      </p:nvGrpSpPr>
      <p:grpSpPr>
        <a:xfrm>
          <a:off x="0" y="0"/>
          <a:ext cx="0" cy="0"/>
          <a:chOff x="0" y="0"/>
          <a:chExt cx="0" cy="0"/>
        </a:xfrm>
      </p:grpSpPr>
      <p:sp>
        <p:nvSpPr>
          <p:cNvPr id="126" name="Google Shape;126;p29"/>
          <p:cNvSpPr/>
          <p:nvPr/>
        </p:nvSpPr>
        <p:spPr>
          <a:xfrm>
            <a:off x="0" y="-2"/>
            <a:ext cx="9144000" cy="487800"/>
          </a:xfrm>
          <a:prstGeom prst="rect">
            <a:avLst/>
          </a:prstGeom>
          <a:solidFill>
            <a:srgbClr val="73737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 name="Google Shape;127;p29"/>
          <p:cNvGrpSpPr/>
          <p:nvPr/>
        </p:nvGrpSpPr>
        <p:grpSpPr>
          <a:xfrm>
            <a:off x="449389" y="1191181"/>
            <a:ext cx="745805" cy="45900"/>
            <a:chOff x="-1" y="-72"/>
            <a:chExt cx="745805" cy="45900"/>
          </a:xfrm>
        </p:grpSpPr>
        <p:sp>
          <p:nvSpPr>
            <p:cNvPr id="128" name="Google Shape;128;p29"/>
            <p:cNvSpPr/>
            <p:nvPr/>
          </p:nvSpPr>
          <p:spPr>
            <a:xfrm rot="-5400000">
              <a:off x="536404" y="-163572"/>
              <a:ext cx="45900" cy="372900"/>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9"/>
            <p:cNvSpPr/>
            <p:nvPr/>
          </p:nvSpPr>
          <p:spPr>
            <a:xfrm rot="-5400000">
              <a:off x="164999" y="-165072"/>
              <a:ext cx="45900" cy="375900"/>
            </a:xfrm>
            <a:prstGeom prst="rect">
              <a:avLst/>
            </a:prstGeom>
            <a:solidFill>
              <a:srgbClr val="4285F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29"/>
          <p:cNvSpPr txBox="1">
            <a:spLocks noGrp="1"/>
          </p:cNvSpPr>
          <p:nvPr>
            <p:ph type="title"/>
          </p:nvPr>
        </p:nvSpPr>
        <p:spPr>
          <a:xfrm>
            <a:off x="729450" y="1318650"/>
            <a:ext cx="7688400" cy="535200"/>
          </a:xfrm>
          <a:prstGeom prst="rect">
            <a:avLst/>
          </a:prstGeom>
          <a:noFill/>
          <a:ln>
            <a:noFill/>
          </a:ln>
        </p:spPr>
        <p:txBody>
          <a:bodyPr spcFirstLastPara="1" wrap="square" lIns="91375" tIns="91375" rIns="91375" bIns="91375" anchor="t" anchorCtr="0">
            <a:noAutofit/>
          </a:bodyPr>
          <a:lstStyle>
            <a:lvl1pPr lvl="0" algn="l" rtl="0">
              <a:lnSpc>
                <a:spcPct val="100000"/>
              </a:lnSpc>
              <a:spcBef>
                <a:spcPts val="0"/>
              </a:spcBef>
              <a:spcAft>
                <a:spcPts val="0"/>
              </a:spcAft>
              <a:buClr>
                <a:srgbClr val="424242"/>
              </a:buClr>
              <a:buSzPts val="2600"/>
              <a:buFont typeface="Helvetica Neue"/>
              <a:buNone/>
              <a:defRPr sz="2600" b="0">
                <a:solidFill>
                  <a:srgbClr val="424242"/>
                </a:solidFill>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31" name="Google Shape;131;p29"/>
          <p:cNvSpPr txBox="1">
            <a:spLocks noGrp="1"/>
          </p:cNvSpPr>
          <p:nvPr>
            <p:ph type="sldNum" idx="12"/>
          </p:nvPr>
        </p:nvSpPr>
        <p:spPr>
          <a:xfrm>
            <a:off x="8748279" y="4780829"/>
            <a:ext cx="336600" cy="331500"/>
          </a:xfrm>
          <a:prstGeom prst="rect">
            <a:avLst/>
          </a:prstGeom>
          <a:noFill/>
          <a:ln>
            <a:noFill/>
          </a:ln>
        </p:spPr>
        <p:txBody>
          <a:bodyPr spcFirstLastPara="1" wrap="square" lIns="91375" tIns="91375" rIns="91375" bIns="91375" anchor="ctr" anchorCtr="0">
            <a:noAutofit/>
          </a:bodyPr>
          <a:lstStyle>
            <a:lvl1pPr marL="0" lvl="0"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737373"/>
              </a:buClr>
              <a:buSzPts val="1000"/>
              <a:buFont typeface="Helvetica Neue"/>
              <a:buNone/>
              <a:defRPr sz="1000">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TWO_COLUMNS">
  <p:cSld name="TITLE_AND_TWO_COLUMNS 2">
    <p:bg>
      <p:bgPr>
        <a:solidFill>
          <a:srgbClr val="4285F4"/>
        </a:solidFill>
        <a:effectLst/>
      </p:bgPr>
    </p:bg>
    <p:spTree>
      <p:nvGrpSpPr>
        <p:cNvPr id="1" name="Shape 132"/>
        <p:cNvGrpSpPr/>
        <p:nvPr/>
      </p:nvGrpSpPr>
      <p:grpSpPr>
        <a:xfrm>
          <a:off x="0" y="0"/>
          <a:ext cx="0" cy="0"/>
          <a:chOff x="0" y="0"/>
          <a:chExt cx="0" cy="0"/>
        </a:xfrm>
      </p:grpSpPr>
      <p:sp>
        <p:nvSpPr>
          <p:cNvPr id="133" name="Google Shape;133;p30"/>
          <p:cNvSpPr/>
          <p:nvPr/>
        </p:nvSpPr>
        <p:spPr>
          <a:xfrm rot="10800000" flipH="1">
            <a:off x="0" y="1686000"/>
            <a:ext cx="9144000" cy="3457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0"/>
          <p:cNvSpPr/>
          <p:nvPr/>
        </p:nvSpPr>
        <p:spPr>
          <a:xfrm>
            <a:off x="0" y="16859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0"/>
          <p:cNvSpPr txBox="1">
            <a:spLocks noGrp="1"/>
          </p:cNvSpPr>
          <p:nvPr>
            <p:ph type="title"/>
          </p:nvPr>
        </p:nvSpPr>
        <p:spPr>
          <a:xfrm>
            <a:off x="471900" y="738725"/>
            <a:ext cx="8222100" cy="767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FFFFFF"/>
              </a:buClr>
              <a:buSzPts val="3200"/>
              <a:buFont typeface="Roboto"/>
              <a:buNone/>
              <a:defRPr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36" name="Google Shape;136;p30"/>
          <p:cNvSpPr txBox="1">
            <a:spLocks noGrp="1"/>
          </p:cNvSpPr>
          <p:nvPr>
            <p:ph type="body" idx="1"/>
          </p:nvPr>
        </p:nvSpPr>
        <p:spPr>
          <a:xfrm>
            <a:off x="471900" y="1919074"/>
            <a:ext cx="3999900" cy="2710200"/>
          </a:xfrm>
          <a:prstGeom prst="rect">
            <a:avLst/>
          </a:prstGeom>
          <a:noFill/>
          <a:ln>
            <a:noFill/>
          </a:ln>
        </p:spPr>
        <p:txBody>
          <a:bodyPr spcFirstLastPara="1" wrap="square" lIns="91400" tIns="91400" rIns="91400" bIns="91400" anchor="t" anchorCtr="0">
            <a:noAutofit/>
          </a:bodyPr>
          <a:lstStyle>
            <a:lvl1pPr marL="457200" lvl="0"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1pPr>
            <a:lvl2pPr marL="914400" lvl="1"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2pPr>
            <a:lvl3pPr marL="1371600" lvl="2"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3pPr>
            <a:lvl4pPr marL="1828800" lvl="3"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4pPr>
            <a:lvl5pPr marL="2286000" lvl="4"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37" name="Google Shape;137;p30"/>
          <p:cNvSpPr txBox="1">
            <a:spLocks noGrp="1"/>
          </p:cNvSpPr>
          <p:nvPr>
            <p:ph type="body" idx="2"/>
          </p:nvPr>
        </p:nvSpPr>
        <p:spPr>
          <a:xfrm>
            <a:off x="4694249" y="1919074"/>
            <a:ext cx="3999900" cy="2710200"/>
          </a:xfrm>
          <a:prstGeom prst="rect">
            <a:avLst/>
          </a:prstGeom>
          <a:noFill/>
          <a:ln>
            <a:noFill/>
          </a:ln>
        </p:spPr>
        <p:txBody>
          <a:bodyPr spcFirstLastPara="1" wrap="square" lIns="91400" tIns="91400" rIns="91400" bIns="91400" anchor="t" anchorCtr="0">
            <a:noAutofit/>
          </a:bodyPr>
          <a:lstStyle>
            <a:lvl1pPr marL="457200" lvl="0" indent="-342900" algn="l" rtl="0">
              <a:lnSpc>
                <a:spcPct val="115000"/>
              </a:lnSpc>
              <a:spcBef>
                <a:spcPts val="0"/>
              </a:spcBef>
              <a:spcAft>
                <a:spcPts val="0"/>
              </a:spcAft>
              <a:buSzPts val="1800"/>
              <a:buChar char="●"/>
              <a:defRPr/>
            </a:lvl1pPr>
            <a:lvl2pPr marL="914400" lvl="1" indent="-342900" algn="l" rtl="0">
              <a:lnSpc>
                <a:spcPct val="115000"/>
              </a:lnSpc>
              <a:spcBef>
                <a:spcPts val="0"/>
              </a:spcBef>
              <a:spcAft>
                <a:spcPts val="0"/>
              </a:spcAft>
              <a:buSzPts val="1800"/>
              <a:buChar char="○"/>
              <a:defRPr/>
            </a:lvl2pPr>
            <a:lvl3pPr marL="1371600" lvl="2" indent="-342900" algn="l" rtl="0">
              <a:lnSpc>
                <a:spcPct val="115000"/>
              </a:lnSpc>
              <a:spcBef>
                <a:spcPts val="0"/>
              </a:spcBef>
              <a:spcAft>
                <a:spcPts val="0"/>
              </a:spcAft>
              <a:buSzPts val="1800"/>
              <a:buChar char="■"/>
              <a:defRPr/>
            </a:lvl3pPr>
            <a:lvl4pPr marL="1828800" lvl="3" indent="-342900" algn="l" rtl="0">
              <a:lnSpc>
                <a:spcPct val="115000"/>
              </a:lnSpc>
              <a:spcBef>
                <a:spcPts val="0"/>
              </a:spcBef>
              <a:spcAft>
                <a:spcPts val="0"/>
              </a:spcAft>
              <a:buSzPts val="1800"/>
              <a:buChar char="●"/>
              <a:defRPr/>
            </a:lvl4pPr>
            <a:lvl5pPr marL="2286000" lvl="4" indent="-342900" algn="l" rtl="0">
              <a:lnSpc>
                <a:spcPct val="115000"/>
              </a:lnSpc>
              <a:spcBef>
                <a:spcPts val="0"/>
              </a:spcBef>
              <a:spcAft>
                <a:spcPts val="0"/>
              </a:spcAft>
              <a:buSzPts val="1800"/>
              <a:buChar char="○"/>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38" name="Google Shape;138;p30"/>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_HEADER">
  <p:cSld name="SECTION_HEADER 2">
    <p:bg>
      <p:bgPr>
        <a:solidFill>
          <a:srgbClr val="4285F4"/>
        </a:solidFill>
        <a:effectLst/>
      </p:bgPr>
    </p:bg>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460950" y="2065350"/>
            <a:ext cx="8222100" cy="1012800"/>
          </a:xfrm>
          <a:prstGeom prst="rect">
            <a:avLst/>
          </a:prstGeom>
          <a:noFill/>
          <a:ln>
            <a:noFill/>
          </a:ln>
        </p:spPr>
        <p:txBody>
          <a:bodyPr spcFirstLastPara="1" wrap="square" lIns="91400" tIns="91400" rIns="91400" bIns="91400" anchor="ctr" anchorCtr="0">
            <a:noAutofit/>
          </a:bodyPr>
          <a:lstStyle>
            <a:lvl1pPr lvl="0" algn="l" rtl="0">
              <a:lnSpc>
                <a:spcPct val="100000"/>
              </a:lnSpc>
              <a:spcBef>
                <a:spcPts val="0"/>
              </a:spcBef>
              <a:spcAft>
                <a:spcPts val="0"/>
              </a:spcAft>
              <a:buClr>
                <a:srgbClr val="FFFFFF"/>
              </a:buClr>
              <a:buSzPts val="4200"/>
              <a:buFont typeface="Roboto"/>
              <a:buNone/>
              <a:defRPr sz="42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41" name="Google Shape;141;p31"/>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737373"/>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_COLUMN_TEXT">
  <p:cSld name="ONE_COLUMN_TEXT 2">
    <p:bg>
      <p:bgPr>
        <a:solidFill>
          <a:srgbClr val="4285F4"/>
        </a:solidFill>
        <a:effectLst/>
      </p:bgPr>
    </p:bg>
    <p:spTree>
      <p:nvGrpSpPr>
        <p:cNvPr id="1" name="Shape 142"/>
        <p:cNvGrpSpPr/>
        <p:nvPr/>
      </p:nvGrpSpPr>
      <p:grpSpPr>
        <a:xfrm>
          <a:off x="0" y="0"/>
          <a:ext cx="0" cy="0"/>
          <a:chOff x="0" y="0"/>
          <a:chExt cx="0" cy="0"/>
        </a:xfrm>
      </p:grpSpPr>
      <p:sp>
        <p:nvSpPr>
          <p:cNvPr id="143" name="Google Shape;143;p32"/>
          <p:cNvSpPr/>
          <p:nvPr/>
        </p:nvSpPr>
        <p:spPr>
          <a:xfrm rot="10800000" flipH="1">
            <a:off x="3276600" y="25"/>
            <a:ext cx="5867400" cy="5143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2"/>
          <p:cNvSpPr/>
          <p:nvPr/>
        </p:nvSpPr>
        <p:spPr>
          <a:xfrm rot="-5400000">
            <a:off x="759149" y="2517451"/>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2"/>
          <p:cNvSpPr txBox="1">
            <a:spLocks noGrp="1"/>
          </p:cNvSpPr>
          <p:nvPr>
            <p:ph type="title"/>
          </p:nvPr>
        </p:nvSpPr>
        <p:spPr>
          <a:xfrm>
            <a:off x="226077" y="357800"/>
            <a:ext cx="2808000" cy="9534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FFFFFF"/>
              </a:buClr>
              <a:buSzPts val="2400"/>
              <a:buFont typeface="Roboto"/>
              <a:buNone/>
              <a:defRPr sz="24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46" name="Google Shape;146;p32"/>
          <p:cNvSpPr txBox="1">
            <a:spLocks noGrp="1"/>
          </p:cNvSpPr>
          <p:nvPr>
            <p:ph type="body" idx="1"/>
          </p:nvPr>
        </p:nvSpPr>
        <p:spPr>
          <a:xfrm>
            <a:off x="226075" y="1465799"/>
            <a:ext cx="2808000" cy="3163500"/>
          </a:xfrm>
          <a:prstGeom prst="rect">
            <a:avLst/>
          </a:prstGeom>
          <a:noFill/>
          <a:ln>
            <a:noFill/>
          </a:ln>
        </p:spPr>
        <p:txBody>
          <a:bodyPr spcFirstLastPara="1" wrap="square" lIns="91400" tIns="91400" rIns="91400" bIns="91400" anchor="t" anchorCtr="0">
            <a:noAutofit/>
          </a:bodyPr>
          <a:lstStyle>
            <a:lvl1pPr marL="457200" lvl="0"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1pPr>
            <a:lvl2pPr marL="914400" lvl="1"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2pPr>
            <a:lvl3pPr marL="1371600" lvl="2"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3pPr>
            <a:lvl4pPr marL="1828800" lvl="3"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4pPr>
            <a:lvl5pPr marL="2286000" lvl="4"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47" name="Google Shape;147;p32"/>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2">
    <p:bg>
      <p:bgPr>
        <a:solidFill>
          <a:srgbClr val="4285F4"/>
        </a:solidFill>
        <a:effectLst/>
      </p:bgPr>
    </p:bg>
    <p:spTree>
      <p:nvGrpSpPr>
        <p:cNvPr id="1" name="Shape 148"/>
        <p:cNvGrpSpPr/>
        <p:nvPr/>
      </p:nvGrpSpPr>
      <p:grpSpPr>
        <a:xfrm>
          <a:off x="0" y="0"/>
          <a:ext cx="0" cy="0"/>
          <a:chOff x="0" y="0"/>
          <a:chExt cx="0" cy="0"/>
        </a:xfrm>
      </p:grpSpPr>
      <p:sp>
        <p:nvSpPr>
          <p:cNvPr id="149" name="Google Shape;149;p33"/>
          <p:cNvSpPr/>
          <p:nvPr/>
        </p:nvSpPr>
        <p:spPr>
          <a:xfrm flipH="1">
            <a:off x="0" y="0"/>
            <a:ext cx="4572000" cy="5143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3"/>
          <p:cNvSpPr/>
          <p:nvPr/>
        </p:nvSpPr>
        <p:spPr>
          <a:xfrm rot="5400000">
            <a:off x="1946425" y="2517749"/>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3"/>
          <p:cNvSpPr txBox="1">
            <a:spLocks noGrp="1"/>
          </p:cNvSpPr>
          <p:nvPr>
            <p:ph type="title"/>
          </p:nvPr>
        </p:nvSpPr>
        <p:spPr>
          <a:xfrm>
            <a:off x="265500" y="1233175"/>
            <a:ext cx="4045200" cy="1482300"/>
          </a:xfrm>
          <a:prstGeom prst="rect">
            <a:avLst/>
          </a:prstGeom>
          <a:noFill/>
          <a:ln>
            <a:noFill/>
          </a:ln>
        </p:spPr>
        <p:txBody>
          <a:bodyPr spcFirstLastPara="1" wrap="square" lIns="91400" tIns="91400" rIns="91400" bIns="91400" anchor="b" anchorCtr="0">
            <a:noAutofit/>
          </a:bodyPr>
          <a:lstStyle>
            <a:lvl1pPr lvl="0" algn="ctr" rtl="0">
              <a:lnSpc>
                <a:spcPct val="100000"/>
              </a:lnSpc>
              <a:spcBef>
                <a:spcPts val="0"/>
              </a:spcBef>
              <a:spcAft>
                <a:spcPts val="0"/>
              </a:spcAft>
              <a:buClr>
                <a:srgbClr val="424242"/>
              </a:buClr>
              <a:buSzPts val="4200"/>
              <a:buFont typeface="Roboto"/>
              <a:buNone/>
              <a:defRPr sz="4200" b="0">
                <a:solidFill>
                  <a:srgbClr val="424242"/>
                </a:solidFill>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52" name="Google Shape;152;p33"/>
          <p:cNvSpPr txBox="1">
            <a:spLocks noGrp="1"/>
          </p:cNvSpPr>
          <p:nvPr>
            <p:ph type="body" idx="1"/>
          </p:nvPr>
        </p:nvSpPr>
        <p:spPr>
          <a:xfrm>
            <a:off x="265500" y="2779466"/>
            <a:ext cx="4045200" cy="1235100"/>
          </a:xfrm>
          <a:prstGeom prst="rect">
            <a:avLst/>
          </a:prstGeom>
          <a:noFill/>
          <a:ln>
            <a:noFill/>
          </a:ln>
        </p:spPr>
        <p:txBody>
          <a:bodyPr spcFirstLastPara="1" wrap="square" lIns="91400" tIns="91400" rIns="91400" bIns="91400" anchor="t" anchorCtr="0">
            <a:noAutofit/>
          </a:bodyPr>
          <a:lstStyle>
            <a:lvl1pPr marL="457200" lvl="0"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1pPr>
            <a:lvl2pPr marL="914400" lvl="1"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2pPr>
            <a:lvl3pPr marL="1371600" lvl="2"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3pPr>
            <a:lvl4pPr marL="1828800" lvl="3"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4pPr>
            <a:lvl5pPr marL="2286000" lvl="4"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53" name="Google Shape;153;p33"/>
          <p:cNvSpPr txBox="1">
            <a:spLocks noGrp="1"/>
          </p:cNvSpPr>
          <p:nvPr>
            <p:ph type="body" idx="2"/>
          </p:nvPr>
        </p:nvSpPr>
        <p:spPr>
          <a:xfrm>
            <a:off x="4939500" y="724199"/>
            <a:ext cx="3837000" cy="3695100"/>
          </a:xfrm>
          <a:prstGeom prst="rect">
            <a:avLst/>
          </a:prstGeom>
          <a:noFill/>
          <a:ln>
            <a:noFill/>
          </a:ln>
        </p:spPr>
        <p:txBody>
          <a:bodyPr spcFirstLastPara="1" wrap="square" lIns="91400" tIns="91400" rIns="91400" bIns="91400" anchor="ctr" anchorCtr="0">
            <a:noAutofit/>
          </a:bodyPr>
          <a:lstStyle>
            <a:lvl1pPr marL="457200" lvl="0" indent="-342900" algn="l" rtl="0">
              <a:lnSpc>
                <a:spcPct val="115000"/>
              </a:lnSpc>
              <a:spcBef>
                <a:spcPts val="0"/>
              </a:spcBef>
              <a:spcAft>
                <a:spcPts val="0"/>
              </a:spcAft>
              <a:buSzPts val="1800"/>
              <a:buChar char="●"/>
              <a:defRPr/>
            </a:lvl1pPr>
            <a:lvl2pPr marL="914400" lvl="1" indent="-342900" algn="l" rtl="0">
              <a:lnSpc>
                <a:spcPct val="115000"/>
              </a:lnSpc>
              <a:spcBef>
                <a:spcPts val="0"/>
              </a:spcBef>
              <a:spcAft>
                <a:spcPts val="0"/>
              </a:spcAft>
              <a:buSzPts val="1800"/>
              <a:buChar char="○"/>
              <a:defRPr/>
            </a:lvl2pPr>
            <a:lvl3pPr marL="1371600" lvl="2" indent="-342900" algn="l" rtl="0">
              <a:lnSpc>
                <a:spcPct val="115000"/>
              </a:lnSpc>
              <a:spcBef>
                <a:spcPts val="0"/>
              </a:spcBef>
              <a:spcAft>
                <a:spcPts val="0"/>
              </a:spcAft>
              <a:buSzPts val="1800"/>
              <a:buChar char="■"/>
              <a:defRPr/>
            </a:lvl3pPr>
            <a:lvl4pPr marL="1828800" lvl="3" indent="-342900" algn="l" rtl="0">
              <a:lnSpc>
                <a:spcPct val="115000"/>
              </a:lnSpc>
              <a:spcBef>
                <a:spcPts val="0"/>
              </a:spcBef>
              <a:spcAft>
                <a:spcPts val="0"/>
              </a:spcAft>
              <a:buSzPts val="1800"/>
              <a:buChar char="●"/>
              <a:defRPr/>
            </a:lvl4pPr>
            <a:lvl5pPr marL="2286000" lvl="4" indent="-342900" algn="l" rtl="0">
              <a:lnSpc>
                <a:spcPct val="115000"/>
              </a:lnSpc>
              <a:spcBef>
                <a:spcPts val="0"/>
              </a:spcBef>
              <a:spcAft>
                <a:spcPts val="0"/>
              </a:spcAft>
              <a:buSzPts val="1800"/>
              <a:buChar char="○"/>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54" name="Google Shape;154;p33"/>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737373"/>
              </a:solidFill>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_ONLY">
  <p:cSld name="CAPTION_ONLY 2">
    <p:bg>
      <p:bgPr>
        <a:solidFill>
          <a:srgbClr val="4285F4"/>
        </a:solidFill>
        <a:effectLst/>
      </p:bgPr>
    </p:bg>
    <p:spTree>
      <p:nvGrpSpPr>
        <p:cNvPr id="1" name="Shape 155"/>
        <p:cNvGrpSpPr/>
        <p:nvPr/>
      </p:nvGrpSpPr>
      <p:grpSpPr>
        <a:xfrm>
          <a:off x="0" y="0"/>
          <a:ext cx="0" cy="0"/>
          <a:chOff x="0" y="0"/>
          <a:chExt cx="0" cy="0"/>
        </a:xfrm>
      </p:grpSpPr>
      <p:sp>
        <p:nvSpPr>
          <p:cNvPr id="156" name="Google Shape;156;p34"/>
          <p:cNvSpPr/>
          <p:nvPr/>
        </p:nvSpPr>
        <p:spPr>
          <a:xfrm rot="10800000" flipH="1">
            <a:off x="0" y="1"/>
            <a:ext cx="9144000" cy="46959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4"/>
          <p:cNvSpPr txBox="1">
            <a:spLocks noGrp="1"/>
          </p:cNvSpPr>
          <p:nvPr>
            <p:ph type="body" idx="1"/>
          </p:nvPr>
        </p:nvSpPr>
        <p:spPr>
          <a:xfrm>
            <a:off x="57150" y="4696824"/>
            <a:ext cx="8382000" cy="446700"/>
          </a:xfrm>
          <a:prstGeom prst="rect">
            <a:avLst/>
          </a:prstGeom>
          <a:noFill/>
          <a:ln>
            <a:noFill/>
          </a:ln>
        </p:spPr>
        <p:txBody>
          <a:bodyPr spcFirstLastPara="1" wrap="square" lIns="91400" tIns="91400" rIns="91400" bIns="91400" anchor="ctr" anchorCtr="0">
            <a:noAutofit/>
          </a:bodyPr>
          <a:lstStyle>
            <a:lvl1pPr marL="457200" lvl="0" indent="-228600" algn="l" rtl="0">
              <a:lnSpc>
                <a:spcPct val="100000"/>
              </a:lnSpc>
              <a:spcBef>
                <a:spcPts val="0"/>
              </a:spcBef>
              <a:spcAft>
                <a:spcPts val="0"/>
              </a:spcAft>
              <a:buClr>
                <a:srgbClr val="FFFFFF"/>
              </a:buClr>
              <a:buSzPts val="1200"/>
              <a:buFont typeface="Roboto"/>
              <a:buNone/>
              <a:defRPr sz="1200">
                <a:solidFill>
                  <a:srgbClr val="FFFFFF"/>
                </a:solidFill>
                <a:latin typeface="Roboto"/>
                <a:ea typeface="Roboto"/>
                <a:cs typeface="Roboto"/>
                <a:sym typeface="Roboto"/>
              </a:defRPr>
            </a:lvl1pPr>
          </a:lstStyle>
          <a:p>
            <a:endParaRPr/>
          </a:p>
        </p:txBody>
      </p:sp>
      <p:sp>
        <p:nvSpPr>
          <p:cNvPr id="159" name="Google Shape;159;p34"/>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737373"/>
              </a:solidFill>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_NUMBER">
  <p:cSld name="BIG_NUMBER 2">
    <p:spTree>
      <p:nvGrpSpPr>
        <p:cNvPr id="1" name="Shape 160"/>
        <p:cNvGrpSpPr/>
        <p:nvPr/>
      </p:nvGrpSpPr>
      <p:grpSpPr>
        <a:xfrm>
          <a:off x="0" y="0"/>
          <a:ext cx="0" cy="0"/>
          <a:chOff x="0" y="0"/>
          <a:chExt cx="0" cy="0"/>
        </a:xfrm>
      </p:grpSpPr>
      <p:sp>
        <p:nvSpPr>
          <p:cNvPr id="161" name="Google Shape;161;p35"/>
          <p:cNvSpPr txBox="1">
            <a:spLocks noGrp="1"/>
          </p:cNvSpPr>
          <p:nvPr>
            <p:ph type="title"/>
          </p:nvPr>
        </p:nvSpPr>
        <p:spPr>
          <a:xfrm>
            <a:off x="475499" y="1258525"/>
            <a:ext cx="8222100" cy="1963500"/>
          </a:xfrm>
          <a:prstGeom prst="rect">
            <a:avLst/>
          </a:prstGeom>
          <a:noFill/>
          <a:ln>
            <a:noFill/>
          </a:ln>
        </p:spPr>
        <p:txBody>
          <a:bodyPr spcFirstLastPara="1" wrap="square" lIns="91400" tIns="91400" rIns="91400" bIns="91400" anchor="b" anchorCtr="0">
            <a:noAutofit/>
          </a:bodyPr>
          <a:lstStyle>
            <a:lvl1pPr lvl="0" algn="ctr" rtl="0">
              <a:lnSpc>
                <a:spcPct val="100000"/>
              </a:lnSpc>
              <a:spcBef>
                <a:spcPts val="0"/>
              </a:spcBef>
              <a:spcAft>
                <a:spcPts val="0"/>
              </a:spcAft>
              <a:buClr>
                <a:srgbClr val="424242"/>
              </a:buClr>
              <a:buSzPts val="12000"/>
              <a:buFont typeface="Roboto"/>
              <a:buNone/>
              <a:defRPr sz="12000" b="0">
                <a:solidFill>
                  <a:srgbClr val="424242"/>
                </a:solidFill>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62" name="Google Shape;162;p35"/>
          <p:cNvSpPr txBox="1">
            <a:spLocks noGrp="1"/>
          </p:cNvSpPr>
          <p:nvPr>
            <p:ph type="body" idx="1"/>
          </p:nvPr>
        </p:nvSpPr>
        <p:spPr>
          <a:xfrm>
            <a:off x="475499" y="3304625"/>
            <a:ext cx="8222100" cy="1300800"/>
          </a:xfrm>
          <a:prstGeom prst="rect">
            <a:avLst/>
          </a:prstGeom>
          <a:noFill/>
          <a:ln>
            <a:noFill/>
          </a:ln>
        </p:spPr>
        <p:txBody>
          <a:bodyPr spcFirstLastPara="1" wrap="square" lIns="91400" tIns="91400" rIns="91400" bIns="91400" anchor="t" anchorCtr="0">
            <a:noAutofit/>
          </a:bodyPr>
          <a:lstStyle>
            <a:lvl1pPr marL="457200" lvl="0" indent="-342900" algn="ctr" rtl="0">
              <a:lnSpc>
                <a:spcPct val="115000"/>
              </a:lnSpc>
              <a:spcBef>
                <a:spcPts val="0"/>
              </a:spcBef>
              <a:spcAft>
                <a:spcPts val="0"/>
              </a:spcAft>
              <a:buSzPts val="1800"/>
              <a:buFont typeface="Helvetica Neue"/>
              <a:buChar char="●"/>
              <a:defRPr>
                <a:latin typeface="Roboto"/>
                <a:ea typeface="Roboto"/>
                <a:cs typeface="Roboto"/>
                <a:sym typeface="Roboto"/>
              </a:defRPr>
            </a:lvl1pPr>
            <a:lvl2pPr marL="914400" lvl="1" indent="-342900" algn="ctr" rtl="0">
              <a:lnSpc>
                <a:spcPct val="115000"/>
              </a:lnSpc>
              <a:spcBef>
                <a:spcPts val="0"/>
              </a:spcBef>
              <a:spcAft>
                <a:spcPts val="0"/>
              </a:spcAft>
              <a:buSzPts val="1800"/>
              <a:buFont typeface="Helvetica Neue"/>
              <a:buChar char="○"/>
              <a:defRPr>
                <a:latin typeface="Roboto"/>
                <a:ea typeface="Roboto"/>
                <a:cs typeface="Roboto"/>
                <a:sym typeface="Roboto"/>
              </a:defRPr>
            </a:lvl2pPr>
            <a:lvl3pPr marL="1371600" lvl="2" indent="-342900" algn="ctr" rtl="0">
              <a:lnSpc>
                <a:spcPct val="115000"/>
              </a:lnSpc>
              <a:spcBef>
                <a:spcPts val="0"/>
              </a:spcBef>
              <a:spcAft>
                <a:spcPts val="0"/>
              </a:spcAft>
              <a:buSzPts val="1800"/>
              <a:buFont typeface="Helvetica Neue"/>
              <a:buChar char="■"/>
              <a:defRPr>
                <a:latin typeface="Roboto"/>
                <a:ea typeface="Roboto"/>
                <a:cs typeface="Roboto"/>
                <a:sym typeface="Roboto"/>
              </a:defRPr>
            </a:lvl3pPr>
            <a:lvl4pPr marL="1828800" lvl="3" indent="-342900" algn="ctr" rtl="0">
              <a:lnSpc>
                <a:spcPct val="115000"/>
              </a:lnSpc>
              <a:spcBef>
                <a:spcPts val="0"/>
              </a:spcBef>
              <a:spcAft>
                <a:spcPts val="0"/>
              </a:spcAft>
              <a:buSzPts val="1800"/>
              <a:buFont typeface="Helvetica Neue"/>
              <a:buChar char="●"/>
              <a:defRPr>
                <a:latin typeface="Roboto"/>
                <a:ea typeface="Roboto"/>
                <a:cs typeface="Roboto"/>
                <a:sym typeface="Roboto"/>
              </a:defRPr>
            </a:lvl4pPr>
            <a:lvl5pPr marL="2286000" lvl="4" indent="-342900" algn="ctr" rtl="0">
              <a:lnSpc>
                <a:spcPct val="115000"/>
              </a:lnSpc>
              <a:spcBef>
                <a:spcPts val="0"/>
              </a:spcBef>
              <a:spcAft>
                <a:spcPts val="0"/>
              </a:spcAft>
              <a:buSzPts val="1800"/>
              <a:buFont typeface="Helvetica Neue"/>
              <a:buChar char="○"/>
              <a:defRPr>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63" name="Google Shape;163;p35"/>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ONLY" type="titleOnly">
  <p:cSld name="TITLE_ONLY">
    <p:bg>
      <p:bgPr>
        <a:solidFill>
          <a:srgbClr val="4285F4"/>
        </a:solidFill>
        <a:effectLst/>
      </p:bgPr>
    </p:bg>
    <p:spTree>
      <p:nvGrpSpPr>
        <p:cNvPr id="1" name="Shape 164"/>
        <p:cNvGrpSpPr/>
        <p:nvPr/>
      </p:nvGrpSpPr>
      <p:grpSpPr>
        <a:xfrm>
          <a:off x="0" y="0"/>
          <a:ext cx="0" cy="0"/>
          <a:chOff x="0" y="0"/>
          <a:chExt cx="0" cy="0"/>
        </a:xfrm>
      </p:grpSpPr>
      <p:sp>
        <p:nvSpPr>
          <p:cNvPr id="165" name="Google Shape;165;p36"/>
          <p:cNvSpPr/>
          <p:nvPr/>
        </p:nvSpPr>
        <p:spPr>
          <a:xfrm>
            <a:off x="0" y="-1"/>
            <a:ext cx="9144000" cy="487800"/>
          </a:xfrm>
          <a:prstGeom prst="rect">
            <a:avLst/>
          </a:prstGeom>
          <a:solidFill>
            <a:srgbClr val="73737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 name="Google Shape;166;p36"/>
          <p:cNvGrpSpPr/>
          <p:nvPr/>
        </p:nvGrpSpPr>
        <p:grpSpPr>
          <a:xfrm>
            <a:off x="449393" y="1191202"/>
            <a:ext cx="745804" cy="45900"/>
            <a:chOff x="0" y="-73"/>
            <a:chExt cx="745804" cy="45900"/>
          </a:xfrm>
        </p:grpSpPr>
        <p:sp>
          <p:nvSpPr>
            <p:cNvPr id="167" name="Google Shape;167;p36"/>
            <p:cNvSpPr/>
            <p:nvPr/>
          </p:nvSpPr>
          <p:spPr>
            <a:xfrm rot="-5400000">
              <a:off x="536403" y="-163573"/>
              <a:ext cx="45900" cy="372900"/>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6"/>
            <p:cNvSpPr/>
            <p:nvPr/>
          </p:nvSpPr>
          <p:spPr>
            <a:xfrm rot="-5400000">
              <a:off x="165000" y="-165073"/>
              <a:ext cx="45900" cy="375900"/>
            </a:xfrm>
            <a:prstGeom prst="rect">
              <a:avLst/>
            </a:prstGeom>
            <a:solidFill>
              <a:srgbClr val="4285F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 name="Google Shape;169;p36"/>
          <p:cNvSpPr txBox="1">
            <a:spLocks noGrp="1"/>
          </p:cNvSpPr>
          <p:nvPr>
            <p:ph type="title"/>
          </p:nvPr>
        </p:nvSpPr>
        <p:spPr>
          <a:xfrm>
            <a:off x="729450" y="1318650"/>
            <a:ext cx="7688400" cy="5352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Clr>
                <a:srgbClr val="424242"/>
              </a:buClr>
              <a:buSzPts val="2600"/>
              <a:buFont typeface="Roboto"/>
              <a:buNone/>
              <a:defRPr sz="2600" b="0">
                <a:solidFill>
                  <a:srgbClr val="424242"/>
                </a:solidFill>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70" name="Google Shape;170;p36"/>
          <p:cNvSpPr txBox="1">
            <a:spLocks noGrp="1"/>
          </p:cNvSpPr>
          <p:nvPr>
            <p:ph type="sldNum" idx="12"/>
          </p:nvPr>
        </p:nvSpPr>
        <p:spPr>
          <a:xfrm>
            <a:off x="8748189" y="4779026"/>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p:cSld name="TITLE 2">
    <p:bg>
      <p:bgPr>
        <a:solidFill>
          <a:srgbClr val="4285F4"/>
        </a:solidFill>
        <a:effectLst/>
      </p:bgPr>
    </p:bg>
    <p:spTree>
      <p:nvGrpSpPr>
        <p:cNvPr id="1" name="Shape 171"/>
        <p:cNvGrpSpPr/>
        <p:nvPr/>
      </p:nvGrpSpPr>
      <p:grpSpPr>
        <a:xfrm>
          <a:off x="0" y="0"/>
          <a:ext cx="0" cy="0"/>
          <a:chOff x="0" y="0"/>
          <a:chExt cx="0" cy="0"/>
        </a:xfrm>
      </p:grpSpPr>
      <p:sp>
        <p:nvSpPr>
          <p:cNvPr id="172" name="Google Shape;172;p37"/>
          <p:cNvSpPr/>
          <p:nvPr/>
        </p:nvSpPr>
        <p:spPr>
          <a:xfrm flipH="1">
            <a:off x="8246412" y="4245924"/>
            <a:ext cx="897588" cy="897588"/>
          </a:xfrm>
          <a:custGeom>
            <a:avLst/>
            <a:gdLst/>
            <a:ahLst/>
            <a:cxnLst/>
            <a:rect l="l" t="t" r="r" b="b"/>
            <a:pathLst>
              <a:path w="21600" h="21600" extrusionOk="0">
                <a:moveTo>
                  <a:pt x="0" y="21600"/>
                </a:moveTo>
                <a:lnTo>
                  <a:pt x="21600" y="21600"/>
                </a:lnTo>
                <a:lnTo>
                  <a:pt x="0"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7"/>
          <p:cNvSpPr/>
          <p:nvPr/>
        </p:nvSpPr>
        <p:spPr>
          <a:xfrm flipH="1">
            <a:off x="8246412" y="4245874"/>
            <a:ext cx="897588" cy="897588"/>
          </a:xfrm>
          <a:custGeom>
            <a:avLst/>
            <a:gdLst/>
            <a:ahLst/>
            <a:cxnLst/>
            <a:rect l="l" t="t" r="r" b="b"/>
            <a:pathLst>
              <a:path w="21600" h="21600" extrusionOk="0">
                <a:moveTo>
                  <a:pt x="0" y="0"/>
                </a:moveTo>
                <a:lnTo>
                  <a:pt x="18000" y="0"/>
                </a:lnTo>
                <a:cubicBezTo>
                  <a:pt x="19988" y="0"/>
                  <a:pt x="21600" y="1612"/>
                  <a:pt x="21600" y="3600"/>
                </a:cubicBezTo>
                <a:lnTo>
                  <a:pt x="21600" y="21600"/>
                </a:lnTo>
                <a:lnTo>
                  <a:pt x="0" y="21600"/>
                </a:lnTo>
                <a:close/>
              </a:path>
            </a:pathLst>
          </a:custGeom>
          <a:solidFill>
            <a:srgbClr val="FFFFFF">
              <a:alpha val="6784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7"/>
          <p:cNvSpPr txBox="1">
            <a:spLocks noGrp="1"/>
          </p:cNvSpPr>
          <p:nvPr>
            <p:ph type="title"/>
          </p:nvPr>
        </p:nvSpPr>
        <p:spPr>
          <a:xfrm>
            <a:off x="390525" y="1819275"/>
            <a:ext cx="8222100" cy="9336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FFFFFF"/>
              </a:buClr>
              <a:buSzPts val="4800"/>
              <a:buFont typeface="Roboto"/>
              <a:buNone/>
              <a:defRPr sz="48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75" name="Google Shape;175;p37"/>
          <p:cNvSpPr txBox="1">
            <a:spLocks noGrp="1"/>
          </p:cNvSpPr>
          <p:nvPr>
            <p:ph type="body" idx="1"/>
          </p:nvPr>
        </p:nvSpPr>
        <p:spPr>
          <a:xfrm>
            <a:off x="390525" y="2789129"/>
            <a:ext cx="8222100" cy="4329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1pPr>
            <a:lvl2pPr marL="914400" lvl="1"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2pPr>
            <a:lvl3pPr marL="1371600" lvl="2"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3pPr>
            <a:lvl4pPr marL="1828800" lvl="3"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4pPr>
            <a:lvl5pPr marL="2286000" lvl="4" indent="-228600" algn="l" rtl="0">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76" name="Google Shape;176;p37"/>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_HEADER">
  <p:cSld name="SECTION_HEADER 3">
    <p:bg>
      <p:bgPr>
        <a:solidFill>
          <a:srgbClr val="4285F4"/>
        </a:solidFill>
        <a:effectLst/>
      </p:bgPr>
    </p:bg>
    <p:spTree>
      <p:nvGrpSpPr>
        <p:cNvPr id="1" name="Shape 177"/>
        <p:cNvGrpSpPr/>
        <p:nvPr/>
      </p:nvGrpSpPr>
      <p:grpSpPr>
        <a:xfrm>
          <a:off x="0" y="0"/>
          <a:ext cx="0" cy="0"/>
          <a:chOff x="0" y="0"/>
          <a:chExt cx="0" cy="0"/>
        </a:xfrm>
      </p:grpSpPr>
      <p:sp>
        <p:nvSpPr>
          <p:cNvPr id="178" name="Google Shape;178;p38"/>
          <p:cNvSpPr txBox="1">
            <a:spLocks noGrp="1"/>
          </p:cNvSpPr>
          <p:nvPr>
            <p:ph type="title"/>
          </p:nvPr>
        </p:nvSpPr>
        <p:spPr>
          <a:xfrm>
            <a:off x="460950" y="2065350"/>
            <a:ext cx="8222100" cy="1012800"/>
          </a:xfrm>
          <a:prstGeom prst="rect">
            <a:avLst/>
          </a:prstGeom>
          <a:noFill/>
          <a:ln>
            <a:noFill/>
          </a:ln>
        </p:spPr>
        <p:txBody>
          <a:bodyPr spcFirstLastPara="1" wrap="square" lIns="91400" tIns="91400" rIns="91400" bIns="91400" anchor="ctr" anchorCtr="0">
            <a:noAutofit/>
          </a:bodyPr>
          <a:lstStyle>
            <a:lvl1pPr lvl="0" algn="l" rtl="0">
              <a:lnSpc>
                <a:spcPct val="100000"/>
              </a:lnSpc>
              <a:spcBef>
                <a:spcPts val="0"/>
              </a:spcBef>
              <a:spcAft>
                <a:spcPts val="0"/>
              </a:spcAft>
              <a:buClr>
                <a:srgbClr val="FFFFFF"/>
              </a:buClr>
              <a:buSzPts val="4200"/>
              <a:buFont typeface="Roboto"/>
              <a:buNone/>
              <a:defRPr sz="42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79" name="Google Shape;179;p38"/>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737373"/>
              </a:solidFill>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_AND_BODY">
  <p:cSld name="TITLE_AND_BODY 4">
    <p:bg>
      <p:bgPr>
        <a:solidFill>
          <a:srgbClr val="4285F4"/>
        </a:solidFill>
        <a:effectLst/>
      </p:bgPr>
    </p:bg>
    <p:spTree>
      <p:nvGrpSpPr>
        <p:cNvPr id="1" name="Shape 180"/>
        <p:cNvGrpSpPr/>
        <p:nvPr/>
      </p:nvGrpSpPr>
      <p:grpSpPr>
        <a:xfrm>
          <a:off x="0" y="0"/>
          <a:ext cx="0" cy="0"/>
          <a:chOff x="0" y="0"/>
          <a:chExt cx="0" cy="0"/>
        </a:xfrm>
      </p:grpSpPr>
      <p:sp>
        <p:nvSpPr>
          <p:cNvPr id="181" name="Google Shape;181;p39"/>
          <p:cNvSpPr/>
          <p:nvPr/>
        </p:nvSpPr>
        <p:spPr>
          <a:xfrm rot="10800000" flipH="1">
            <a:off x="0" y="1686000"/>
            <a:ext cx="9144000" cy="3457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9"/>
          <p:cNvSpPr/>
          <p:nvPr/>
        </p:nvSpPr>
        <p:spPr>
          <a:xfrm>
            <a:off x="0" y="16859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9"/>
          <p:cNvSpPr txBox="1">
            <a:spLocks noGrp="1"/>
          </p:cNvSpPr>
          <p:nvPr>
            <p:ph type="title"/>
          </p:nvPr>
        </p:nvSpPr>
        <p:spPr>
          <a:xfrm>
            <a:off x="471900" y="738725"/>
            <a:ext cx="8222100" cy="767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FFFFFF"/>
              </a:buClr>
              <a:buSzPts val="3200"/>
              <a:buFont typeface="Roboto"/>
              <a:buNone/>
              <a:defRPr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84" name="Google Shape;184;p39"/>
          <p:cNvSpPr txBox="1">
            <a:spLocks noGrp="1"/>
          </p:cNvSpPr>
          <p:nvPr>
            <p:ph type="body" idx="1"/>
          </p:nvPr>
        </p:nvSpPr>
        <p:spPr>
          <a:xfrm>
            <a:off x="471900" y="1919074"/>
            <a:ext cx="8222100" cy="2710200"/>
          </a:xfrm>
          <a:prstGeom prst="rect">
            <a:avLst/>
          </a:prstGeom>
          <a:noFill/>
          <a:ln>
            <a:noFill/>
          </a:ln>
        </p:spPr>
        <p:txBody>
          <a:bodyPr spcFirstLastPara="1" wrap="square" lIns="91400" tIns="91400" rIns="91400" bIns="91400" anchor="t" anchorCtr="0">
            <a:noAutofit/>
          </a:bodyPr>
          <a:lstStyle>
            <a:lvl1pPr marL="457200" lvl="0" indent="-342900" algn="l" rtl="0">
              <a:lnSpc>
                <a:spcPct val="115000"/>
              </a:lnSpc>
              <a:spcBef>
                <a:spcPts val="0"/>
              </a:spcBef>
              <a:spcAft>
                <a:spcPts val="0"/>
              </a:spcAft>
              <a:buSzPts val="1800"/>
              <a:buFont typeface="Helvetica Neue"/>
              <a:buChar char="●"/>
              <a:defRPr>
                <a:latin typeface="Roboto"/>
                <a:ea typeface="Roboto"/>
                <a:cs typeface="Roboto"/>
                <a:sym typeface="Roboto"/>
              </a:defRPr>
            </a:lvl1pPr>
            <a:lvl2pPr marL="914400" lvl="1" indent="-342900" algn="l" rtl="0">
              <a:lnSpc>
                <a:spcPct val="115000"/>
              </a:lnSpc>
              <a:spcBef>
                <a:spcPts val="0"/>
              </a:spcBef>
              <a:spcAft>
                <a:spcPts val="0"/>
              </a:spcAft>
              <a:buSzPts val="1800"/>
              <a:buFont typeface="Helvetica Neue"/>
              <a:buChar char="○"/>
              <a:defRPr>
                <a:latin typeface="Roboto"/>
                <a:ea typeface="Roboto"/>
                <a:cs typeface="Roboto"/>
                <a:sym typeface="Roboto"/>
              </a:defRPr>
            </a:lvl2pPr>
            <a:lvl3pPr marL="1371600" lvl="2" indent="-342900" algn="l" rtl="0">
              <a:lnSpc>
                <a:spcPct val="115000"/>
              </a:lnSpc>
              <a:spcBef>
                <a:spcPts val="0"/>
              </a:spcBef>
              <a:spcAft>
                <a:spcPts val="0"/>
              </a:spcAft>
              <a:buSzPts val="1800"/>
              <a:buFont typeface="Helvetica Neue"/>
              <a:buChar char="■"/>
              <a:defRPr>
                <a:latin typeface="Roboto"/>
                <a:ea typeface="Roboto"/>
                <a:cs typeface="Roboto"/>
                <a:sym typeface="Roboto"/>
              </a:defRPr>
            </a:lvl3pPr>
            <a:lvl4pPr marL="1828800" lvl="3" indent="-342900" algn="l" rtl="0">
              <a:lnSpc>
                <a:spcPct val="115000"/>
              </a:lnSpc>
              <a:spcBef>
                <a:spcPts val="0"/>
              </a:spcBef>
              <a:spcAft>
                <a:spcPts val="0"/>
              </a:spcAft>
              <a:buSzPts val="1800"/>
              <a:buFont typeface="Helvetica Neue"/>
              <a:buChar char="●"/>
              <a:defRPr>
                <a:latin typeface="Roboto"/>
                <a:ea typeface="Roboto"/>
                <a:cs typeface="Roboto"/>
                <a:sym typeface="Roboto"/>
              </a:defRPr>
            </a:lvl4pPr>
            <a:lvl5pPr marL="2286000" lvl="4" indent="-342900" algn="l" rtl="0">
              <a:lnSpc>
                <a:spcPct val="115000"/>
              </a:lnSpc>
              <a:spcBef>
                <a:spcPts val="0"/>
              </a:spcBef>
              <a:spcAft>
                <a:spcPts val="0"/>
              </a:spcAft>
              <a:buSzPts val="1800"/>
              <a:buFont typeface="Helvetica Neue"/>
              <a:buChar char="○"/>
              <a:defRPr>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85" name="Google Shape;185;p39"/>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_AND_TWO_COLUMNS">
  <p:cSld name="TITLE_AND_TWO_COLUMNS 3">
    <p:bg>
      <p:bgPr>
        <a:solidFill>
          <a:srgbClr val="4285F4"/>
        </a:solidFill>
        <a:effectLst/>
      </p:bgPr>
    </p:bg>
    <p:spTree>
      <p:nvGrpSpPr>
        <p:cNvPr id="1" name="Shape 186"/>
        <p:cNvGrpSpPr/>
        <p:nvPr/>
      </p:nvGrpSpPr>
      <p:grpSpPr>
        <a:xfrm>
          <a:off x="0" y="0"/>
          <a:ext cx="0" cy="0"/>
          <a:chOff x="0" y="0"/>
          <a:chExt cx="0" cy="0"/>
        </a:xfrm>
      </p:grpSpPr>
      <p:sp>
        <p:nvSpPr>
          <p:cNvPr id="187" name="Google Shape;187;p40"/>
          <p:cNvSpPr/>
          <p:nvPr/>
        </p:nvSpPr>
        <p:spPr>
          <a:xfrm rot="10800000" flipH="1">
            <a:off x="0" y="1686000"/>
            <a:ext cx="9144000" cy="3457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0"/>
          <p:cNvSpPr/>
          <p:nvPr/>
        </p:nvSpPr>
        <p:spPr>
          <a:xfrm>
            <a:off x="0" y="16859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0"/>
          <p:cNvSpPr txBox="1">
            <a:spLocks noGrp="1"/>
          </p:cNvSpPr>
          <p:nvPr>
            <p:ph type="title"/>
          </p:nvPr>
        </p:nvSpPr>
        <p:spPr>
          <a:xfrm>
            <a:off x="471900" y="738725"/>
            <a:ext cx="8222100" cy="767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FFFFFF"/>
              </a:buClr>
              <a:buSzPts val="3200"/>
              <a:buFont typeface="Roboto"/>
              <a:buNone/>
              <a:defRPr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90" name="Google Shape;190;p40"/>
          <p:cNvSpPr txBox="1">
            <a:spLocks noGrp="1"/>
          </p:cNvSpPr>
          <p:nvPr>
            <p:ph type="body" idx="1"/>
          </p:nvPr>
        </p:nvSpPr>
        <p:spPr>
          <a:xfrm>
            <a:off x="471900" y="1919074"/>
            <a:ext cx="3999900" cy="2710200"/>
          </a:xfrm>
          <a:prstGeom prst="rect">
            <a:avLst/>
          </a:prstGeom>
          <a:noFill/>
          <a:ln>
            <a:noFill/>
          </a:ln>
        </p:spPr>
        <p:txBody>
          <a:bodyPr spcFirstLastPara="1" wrap="square" lIns="91400" tIns="91400" rIns="91400" bIns="91400" anchor="t" anchorCtr="0">
            <a:noAutofit/>
          </a:bodyPr>
          <a:lstStyle>
            <a:lvl1pPr marL="457200" lvl="0"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1pPr>
            <a:lvl2pPr marL="914400" lvl="1"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2pPr>
            <a:lvl3pPr marL="1371600" lvl="2"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3pPr>
            <a:lvl4pPr marL="1828800" lvl="3"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4pPr>
            <a:lvl5pPr marL="2286000" lvl="4" indent="-317500" algn="l" rtl="0">
              <a:lnSpc>
                <a:spcPct val="115000"/>
              </a:lnSpc>
              <a:spcBef>
                <a:spcPts val="0"/>
              </a:spcBef>
              <a:spcAft>
                <a:spcPts val="0"/>
              </a:spcAft>
              <a:buSzPts val="1400"/>
              <a:buFont typeface="Helvetica Neue"/>
              <a:buChar char="○"/>
              <a:defRPr sz="1400">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91" name="Google Shape;191;p40"/>
          <p:cNvSpPr txBox="1">
            <a:spLocks noGrp="1"/>
          </p:cNvSpPr>
          <p:nvPr>
            <p:ph type="body" idx="2"/>
          </p:nvPr>
        </p:nvSpPr>
        <p:spPr>
          <a:xfrm>
            <a:off x="4694249" y="1919074"/>
            <a:ext cx="3999900" cy="2710200"/>
          </a:xfrm>
          <a:prstGeom prst="rect">
            <a:avLst/>
          </a:prstGeom>
          <a:noFill/>
          <a:ln>
            <a:noFill/>
          </a:ln>
        </p:spPr>
        <p:txBody>
          <a:bodyPr spcFirstLastPara="1" wrap="square" lIns="91400" tIns="91400" rIns="91400" bIns="91400" anchor="t" anchorCtr="0">
            <a:noAutofit/>
          </a:bodyPr>
          <a:lstStyle>
            <a:lvl1pPr marL="457200" lvl="0" indent="-342900" algn="l" rtl="0">
              <a:lnSpc>
                <a:spcPct val="115000"/>
              </a:lnSpc>
              <a:spcBef>
                <a:spcPts val="0"/>
              </a:spcBef>
              <a:spcAft>
                <a:spcPts val="0"/>
              </a:spcAft>
              <a:buSzPts val="1800"/>
              <a:buChar char="●"/>
              <a:defRPr/>
            </a:lvl1pPr>
            <a:lvl2pPr marL="914400" lvl="1" indent="-342900" algn="l" rtl="0">
              <a:lnSpc>
                <a:spcPct val="115000"/>
              </a:lnSpc>
              <a:spcBef>
                <a:spcPts val="0"/>
              </a:spcBef>
              <a:spcAft>
                <a:spcPts val="0"/>
              </a:spcAft>
              <a:buSzPts val="1800"/>
              <a:buChar char="○"/>
              <a:defRPr/>
            </a:lvl2pPr>
            <a:lvl3pPr marL="1371600" lvl="2" indent="-342900" algn="l" rtl="0">
              <a:lnSpc>
                <a:spcPct val="115000"/>
              </a:lnSpc>
              <a:spcBef>
                <a:spcPts val="0"/>
              </a:spcBef>
              <a:spcAft>
                <a:spcPts val="0"/>
              </a:spcAft>
              <a:buSzPts val="1800"/>
              <a:buChar char="■"/>
              <a:defRPr/>
            </a:lvl3pPr>
            <a:lvl4pPr marL="1828800" lvl="3" indent="-342900" algn="l" rtl="0">
              <a:lnSpc>
                <a:spcPct val="115000"/>
              </a:lnSpc>
              <a:spcBef>
                <a:spcPts val="0"/>
              </a:spcBef>
              <a:spcAft>
                <a:spcPts val="0"/>
              </a:spcAft>
              <a:buSzPts val="1800"/>
              <a:buChar char="●"/>
              <a:defRPr/>
            </a:lvl4pPr>
            <a:lvl5pPr marL="2286000" lvl="4" indent="-342900" algn="l" rtl="0">
              <a:lnSpc>
                <a:spcPct val="115000"/>
              </a:lnSpc>
              <a:spcBef>
                <a:spcPts val="0"/>
              </a:spcBef>
              <a:spcAft>
                <a:spcPts val="0"/>
              </a:spcAft>
              <a:buSzPts val="1800"/>
              <a:buChar char="○"/>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92" name="Google Shape;192;p40"/>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_ONLY">
  <p:cSld name="TITLE_ONLY 2">
    <p:bg>
      <p:bgPr>
        <a:solidFill>
          <a:srgbClr val="4285F4"/>
        </a:solidFill>
        <a:effectLst/>
      </p:bgPr>
    </p:bg>
    <p:spTree>
      <p:nvGrpSpPr>
        <p:cNvPr id="1" name="Shape 193"/>
        <p:cNvGrpSpPr/>
        <p:nvPr/>
      </p:nvGrpSpPr>
      <p:grpSpPr>
        <a:xfrm>
          <a:off x="0" y="0"/>
          <a:ext cx="0" cy="0"/>
          <a:chOff x="0" y="0"/>
          <a:chExt cx="0" cy="0"/>
        </a:xfrm>
      </p:grpSpPr>
      <p:sp>
        <p:nvSpPr>
          <p:cNvPr id="194" name="Google Shape;194;p41"/>
          <p:cNvSpPr/>
          <p:nvPr/>
        </p:nvSpPr>
        <p:spPr>
          <a:xfrm rot="10800000" flipH="1">
            <a:off x="0" y="656401"/>
            <a:ext cx="9144000" cy="44871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1"/>
          <p:cNvSpPr txBox="1">
            <a:spLocks noGrp="1"/>
          </p:cNvSpPr>
          <p:nvPr>
            <p:ph type="title"/>
          </p:nvPr>
        </p:nvSpPr>
        <p:spPr>
          <a:xfrm>
            <a:off x="98249" y="16349"/>
            <a:ext cx="8826600" cy="602700"/>
          </a:xfrm>
          <a:prstGeom prst="rect">
            <a:avLst/>
          </a:prstGeom>
          <a:noFill/>
          <a:ln>
            <a:noFill/>
          </a:ln>
        </p:spPr>
        <p:txBody>
          <a:bodyPr spcFirstLastPara="1" wrap="square" lIns="91400" tIns="91400" rIns="91400" bIns="91400" anchor="ctr" anchorCtr="0">
            <a:noAutofit/>
          </a:bodyPr>
          <a:lstStyle>
            <a:lvl1pPr lvl="0" algn="l" rtl="0">
              <a:lnSpc>
                <a:spcPct val="100000"/>
              </a:lnSpc>
              <a:spcBef>
                <a:spcPts val="0"/>
              </a:spcBef>
              <a:spcAft>
                <a:spcPts val="0"/>
              </a:spcAft>
              <a:buClr>
                <a:srgbClr val="FFFFFF"/>
              </a:buClr>
              <a:buSzPts val="1800"/>
              <a:buFont typeface="Roboto"/>
              <a:buNone/>
              <a:defRPr sz="18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197" name="Google Shape;197;p41"/>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_COLUMN_TEXT">
  <p:cSld name="ONE_COLUMN_TEXT 3">
    <p:bg>
      <p:bgPr>
        <a:solidFill>
          <a:srgbClr val="4285F4"/>
        </a:solidFill>
        <a:effectLst/>
      </p:bgPr>
    </p:bg>
    <p:spTree>
      <p:nvGrpSpPr>
        <p:cNvPr id="1" name="Shape 198"/>
        <p:cNvGrpSpPr/>
        <p:nvPr/>
      </p:nvGrpSpPr>
      <p:grpSpPr>
        <a:xfrm>
          <a:off x="0" y="0"/>
          <a:ext cx="0" cy="0"/>
          <a:chOff x="0" y="0"/>
          <a:chExt cx="0" cy="0"/>
        </a:xfrm>
      </p:grpSpPr>
      <p:sp>
        <p:nvSpPr>
          <p:cNvPr id="199" name="Google Shape;199;p42"/>
          <p:cNvSpPr/>
          <p:nvPr/>
        </p:nvSpPr>
        <p:spPr>
          <a:xfrm rot="10800000" flipH="1">
            <a:off x="3276600" y="25"/>
            <a:ext cx="5867400" cy="5143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2"/>
          <p:cNvSpPr/>
          <p:nvPr/>
        </p:nvSpPr>
        <p:spPr>
          <a:xfrm rot="-5400000">
            <a:off x="759149" y="2517451"/>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2"/>
          <p:cNvSpPr txBox="1">
            <a:spLocks noGrp="1"/>
          </p:cNvSpPr>
          <p:nvPr>
            <p:ph type="title"/>
          </p:nvPr>
        </p:nvSpPr>
        <p:spPr>
          <a:xfrm>
            <a:off x="226077" y="357800"/>
            <a:ext cx="2808000" cy="9534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FFFFFF"/>
              </a:buClr>
              <a:buSzPts val="2400"/>
              <a:buFont typeface="Roboto"/>
              <a:buNone/>
              <a:defRPr sz="24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202" name="Google Shape;202;p42"/>
          <p:cNvSpPr txBox="1">
            <a:spLocks noGrp="1"/>
          </p:cNvSpPr>
          <p:nvPr>
            <p:ph type="body" idx="1"/>
          </p:nvPr>
        </p:nvSpPr>
        <p:spPr>
          <a:xfrm>
            <a:off x="226075" y="1465799"/>
            <a:ext cx="2808000" cy="3163500"/>
          </a:xfrm>
          <a:prstGeom prst="rect">
            <a:avLst/>
          </a:prstGeom>
          <a:noFill/>
          <a:ln>
            <a:noFill/>
          </a:ln>
        </p:spPr>
        <p:txBody>
          <a:bodyPr spcFirstLastPara="1" wrap="square" lIns="91400" tIns="91400" rIns="91400" bIns="91400" anchor="t" anchorCtr="0">
            <a:noAutofit/>
          </a:bodyPr>
          <a:lstStyle>
            <a:lvl1pPr marL="457200" lvl="0"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1pPr>
            <a:lvl2pPr marL="914400" lvl="1"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2pPr>
            <a:lvl3pPr marL="1371600" lvl="2"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3pPr>
            <a:lvl4pPr marL="1828800" lvl="3"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4pPr>
            <a:lvl5pPr marL="2286000" lvl="4" indent="-304800" algn="l" rtl="0">
              <a:lnSpc>
                <a:spcPct val="115000"/>
              </a:lnSpc>
              <a:spcBef>
                <a:spcPts val="0"/>
              </a:spcBef>
              <a:spcAft>
                <a:spcPts val="0"/>
              </a:spcAft>
              <a:buClr>
                <a:srgbClr val="FFFFFF"/>
              </a:buClr>
              <a:buSzPts val="1200"/>
              <a:buFont typeface="Helvetica Neue"/>
              <a:buChar char="○"/>
              <a:defRPr sz="1200">
                <a:solidFill>
                  <a:srgbClr val="FFFFFF"/>
                </a:solidFill>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203" name="Google Shape;203;p42"/>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_POINT">
  <p:cSld name="MAIN_POINT 3">
    <p:bg>
      <p:bgPr>
        <a:solidFill>
          <a:srgbClr val="4285F4"/>
        </a:solidFill>
        <a:effectLst/>
      </p:bgPr>
    </p:bg>
    <p:spTree>
      <p:nvGrpSpPr>
        <p:cNvPr id="1" name="Shape 204"/>
        <p:cNvGrpSpPr/>
        <p:nvPr/>
      </p:nvGrpSpPr>
      <p:grpSpPr>
        <a:xfrm>
          <a:off x="0" y="0"/>
          <a:ext cx="0" cy="0"/>
          <a:chOff x="0" y="0"/>
          <a:chExt cx="0" cy="0"/>
        </a:xfrm>
      </p:grpSpPr>
      <p:sp>
        <p:nvSpPr>
          <p:cNvPr id="205" name="Google Shape;205;p43"/>
          <p:cNvSpPr txBox="1">
            <a:spLocks noGrp="1"/>
          </p:cNvSpPr>
          <p:nvPr>
            <p:ph type="title"/>
          </p:nvPr>
        </p:nvSpPr>
        <p:spPr>
          <a:xfrm>
            <a:off x="490250" y="488249"/>
            <a:ext cx="6227100" cy="4090800"/>
          </a:xfrm>
          <a:prstGeom prst="rect">
            <a:avLst/>
          </a:prstGeom>
          <a:noFill/>
          <a:ln>
            <a:noFill/>
          </a:ln>
        </p:spPr>
        <p:txBody>
          <a:bodyPr spcFirstLastPara="1" wrap="square" lIns="91400" tIns="91400" rIns="91400" bIns="91400" anchor="ctr" anchorCtr="0">
            <a:noAutofit/>
          </a:bodyPr>
          <a:lstStyle>
            <a:lvl1pPr lvl="0" algn="l" rtl="0">
              <a:lnSpc>
                <a:spcPct val="100000"/>
              </a:lnSpc>
              <a:spcBef>
                <a:spcPts val="0"/>
              </a:spcBef>
              <a:spcAft>
                <a:spcPts val="0"/>
              </a:spcAft>
              <a:buClr>
                <a:srgbClr val="FFFFFF"/>
              </a:buClr>
              <a:buSzPts val="6000"/>
              <a:buFont typeface="Roboto"/>
              <a:buNone/>
              <a:defRPr sz="6000" b="0">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206" name="Google Shape;206;p43"/>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737373"/>
              </a:solidFill>
              <a:latin typeface="Helvetica Neue"/>
              <a:ea typeface="Helvetica Neue"/>
              <a:cs typeface="Helvetica Neue"/>
              <a:sym typeface="Helvetica Neue"/>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3">
    <p:bg>
      <p:bgPr>
        <a:solidFill>
          <a:srgbClr val="4285F4"/>
        </a:solidFill>
        <a:effectLst/>
      </p:bgPr>
    </p:bg>
    <p:spTree>
      <p:nvGrpSpPr>
        <p:cNvPr id="1" name="Shape 207"/>
        <p:cNvGrpSpPr/>
        <p:nvPr/>
      </p:nvGrpSpPr>
      <p:grpSpPr>
        <a:xfrm>
          <a:off x="0" y="0"/>
          <a:ext cx="0" cy="0"/>
          <a:chOff x="0" y="0"/>
          <a:chExt cx="0" cy="0"/>
        </a:xfrm>
      </p:grpSpPr>
      <p:sp>
        <p:nvSpPr>
          <p:cNvPr id="208" name="Google Shape;208;p44"/>
          <p:cNvSpPr/>
          <p:nvPr/>
        </p:nvSpPr>
        <p:spPr>
          <a:xfrm flipH="1">
            <a:off x="0" y="0"/>
            <a:ext cx="4572000" cy="51435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4"/>
          <p:cNvSpPr/>
          <p:nvPr/>
        </p:nvSpPr>
        <p:spPr>
          <a:xfrm rot="5400000">
            <a:off x="1946425" y="2517749"/>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4"/>
          <p:cNvSpPr txBox="1">
            <a:spLocks noGrp="1"/>
          </p:cNvSpPr>
          <p:nvPr>
            <p:ph type="title"/>
          </p:nvPr>
        </p:nvSpPr>
        <p:spPr>
          <a:xfrm>
            <a:off x="265500" y="1233175"/>
            <a:ext cx="4045200" cy="1482300"/>
          </a:xfrm>
          <a:prstGeom prst="rect">
            <a:avLst/>
          </a:prstGeom>
          <a:noFill/>
          <a:ln>
            <a:noFill/>
          </a:ln>
        </p:spPr>
        <p:txBody>
          <a:bodyPr spcFirstLastPara="1" wrap="square" lIns="91400" tIns="91400" rIns="91400" bIns="91400" anchor="b" anchorCtr="0">
            <a:noAutofit/>
          </a:bodyPr>
          <a:lstStyle>
            <a:lvl1pPr lvl="0" algn="ctr" rtl="0">
              <a:lnSpc>
                <a:spcPct val="100000"/>
              </a:lnSpc>
              <a:spcBef>
                <a:spcPts val="0"/>
              </a:spcBef>
              <a:spcAft>
                <a:spcPts val="0"/>
              </a:spcAft>
              <a:buClr>
                <a:srgbClr val="424242"/>
              </a:buClr>
              <a:buSzPts val="4200"/>
              <a:buFont typeface="Roboto"/>
              <a:buNone/>
              <a:defRPr sz="4200" b="0">
                <a:solidFill>
                  <a:srgbClr val="424242"/>
                </a:solidFill>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211" name="Google Shape;211;p44"/>
          <p:cNvSpPr txBox="1">
            <a:spLocks noGrp="1"/>
          </p:cNvSpPr>
          <p:nvPr>
            <p:ph type="body" idx="1"/>
          </p:nvPr>
        </p:nvSpPr>
        <p:spPr>
          <a:xfrm>
            <a:off x="265500" y="2779466"/>
            <a:ext cx="4045200" cy="1235100"/>
          </a:xfrm>
          <a:prstGeom prst="rect">
            <a:avLst/>
          </a:prstGeom>
          <a:noFill/>
          <a:ln>
            <a:noFill/>
          </a:ln>
        </p:spPr>
        <p:txBody>
          <a:bodyPr spcFirstLastPara="1" wrap="square" lIns="91400" tIns="91400" rIns="91400" bIns="91400" anchor="t" anchorCtr="0">
            <a:noAutofit/>
          </a:bodyPr>
          <a:lstStyle>
            <a:lvl1pPr marL="457200" lvl="0"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1pPr>
            <a:lvl2pPr marL="914400" lvl="1"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2pPr>
            <a:lvl3pPr marL="1371600" lvl="2"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3pPr>
            <a:lvl4pPr marL="1828800" lvl="3"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4pPr>
            <a:lvl5pPr marL="2286000" lvl="4" indent="-228600" algn="ctr" rtl="0">
              <a:lnSpc>
                <a:spcPct val="100000"/>
              </a:lnSpc>
              <a:spcBef>
                <a:spcPts val="0"/>
              </a:spcBef>
              <a:spcAft>
                <a:spcPts val="0"/>
              </a:spcAft>
              <a:buClr>
                <a:srgbClr val="737373"/>
              </a:buClr>
              <a:buSzPts val="2100"/>
              <a:buFont typeface="Roboto"/>
              <a:buNone/>
              <a:defRPr sz="2100">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212" name="Google Shape;212;p44"/>
          <p:cNvSpPr txBox="1">
            <a:spLocks noGrp="1"/>
          </p:cNvSpPr>
          <p:nvPr>
            <p:ph type="body" idx="2"/>
          </p:nvPr>
        </p:nvSpPr>
        <p:spPr>
          <a:xfrm>
            <a:off x="4939500" y="724199"/>
            <a:ext cx="3837000" cy="3695100"/>
          </a:xfrm>
          <a:prstGeom prst="rect">
            <a:avLst/>
          </a:prstGeom>
          <a:noFill/>
          <a:ln>
            <a:noFill/>
          </a:ln>
        </p:spPr>
        <p:txBody>
          <a:bodyPr spcFirstLastPara="1" wrap="square" lIns="91400" tIns="91400" rIns="91400" bIns="91400" anchor="ctr" anchorCtr="0">
            <a:noAutofit/>
          </a:bodyPr>
          <a:lstStyle>
            <a:lvl1pPr marL="457200" lvl="0" indent="-342900" algn="l" rtl="0">
              <a:lnSpc>
                <a:spcPct val="115000"/>
              </a:lnSpc>
              <a:spcBef>
                <a:spcPts val="0"/>
              </a:spcBef>
              <a:spcAft>
                <a:spcPts val="0"/>
              </a:spcAft>
              <a:buSzPts val="1800"/>
              <a:buChar char="●"/>
              <a:defRPr/>
            </a:lvl1pPr>
            <a:lvl2pPr marL="914400" lvl="1" indent="-342900" algn="l" rtl="0">
              <a:lnSpc>
                <a:spcPct val="115000"/>
              </a:lnSpc>
              <a:spcBef>
                <a:spcPts val="0"/>
              </a:spcBef>
              <a:spcAft>
                <a:spcPts val="0"/>
              </a:spcAft>
              <a:buSzPts val="1800"/>
              <a:buChar char="○"/>
              <a:defRPr/>
            </a:lvl2pPr>
            <a:lvl3pPr marL="1371600" lvl="2" indent="-342900" algn="l" rtl="0">
              <a:lnSpc>
                <a:spcPct val="115000"/>
              </a:lnSpc>
              <a:spcBef>
                <a:spcPts val="0"/>
              </a:spcBef>
              <a:spcAft>
                <a:spcPts val="0"/>
              </a:spcAft>
              <a:buSzPts val="1800"/>
              <a:buChar char="■"/>
              <a:defRPr/>
            </a:lvl3pPr>
            <a:lvl4pPr marL="1828800" lvl="3" indent="-342900" algn="l" rtl="0">
              <a:lnSpc>
                <a:spcPct val="115000"/>
              </a:lnSpc>
              <a:spcBef>
                <a:spcPts val="0"/>
              </a:spcBef>
              <a:spcAft>
                <a:spcPts val="0"/>
              </a:spcAft>
              <a:buSzPts val="1800"/>
              <a:buChar char="●"/>
              <a:defRPr/>
            </a:lvl4pPr>
            <a:lvl5pPr marL="2286000" lvl="4" indent="-342900" algn="l" rtl="0">
              <a:lnSpc>
                <a:spcPct val="115000"/>
              </a:lnSpc>
              <a:spcBef>
                <a:spcPts val="0"/>
              </a:spcBef>
              <a:spcAft>
                <a:spcPts val="0"/>
              </a:spcAft>
              <a:buSzPts val="1800"/>
              <a:buChar char="○"/>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213" name="Google Shape;213;p44"/>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737373"/>
              </a:solidFill>
              <a:latin typeface="Helvetica Neue"/>
              <a:ea typeface="Helvetica Neue"/>
              <a:cs typeface="Helvetica Neue"/>
              <a:sym typeface="Helvetica Neue"/>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_ONLY">
  <p:cSld name="CAPTION_ONLY 3">
    <p:bg>
      <p:bgPr>
        <a:solidFill>
          <a:srgbClr val="4285F4"/>
        </a:solidFill>
        <a:effectLst/>
      </p:bgPr>
    </p:bg>
    <p:spTree>
      <p:nvGrpSpPr>
        <p:cNvPr id="1" name="Shape 214"/>
        <p:cNvGrpSpPr/>
        <p:nvPr/>
      </p:nvGrpSpPr>
      <p:grpSpPr>
        <a:xfrm>
          <a:off x="0" y="0"/>
          <a:ext cx="0" cy="0"/>
          <a:chOff x="0" y="0"/>
          <a:chExt cx="0" cy="0"/>
        </a:xfrm>
      </p:grpSpPr>
      <p:sp>
        <p:nvSpPr>
          <p:cNvPr id="215" name="Google Shape;215;p45"/>
          <p:cNvSpPr/>
          <p:nvPr/>
        </p:nvSpPr>
        <p:spPr>
          <a:xfrm rot="10800000" flipH="1">
            <a:off x="0" y="1"/>
            <a:ext cx="9144000" cy="4695900"/>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5"/>
          <p:cNvSpPr txBox="1">
            <a:spLocks noGrp="1"/>
          </p:cNvSpPr>
          <p:nvPr>
            <p:ph type="body" idx="1"/>
          </p:nvPr>
        </p:nvSpPr>
        <p:spPr>
          <a:xfrm>
            <a:off x="57150" y="4696824"/>
            <a:ext cx="8382000" cy="446700"/>
          </a:xfrm>
          <a:prstGeom prst="rect">
            <a:avLst/>
          </a:prstGeom>
          <a:noFill/>
          <a:ln>
            <a:noFill/>
          </a:ln>
        </p:spPr>
        <p:txBody>
          <a:bodyPr spcFirstLastPara="1" wrap="square" lIns="91400" tIns="91400" rIns="91400" bIns="91400" anchor="ctr" anchorCtr="0">
            <a:noAutofit/>
          </a:bodyPr>
          <a:lstStyle>
            <a:lvl1pPr marL="457200" lvl="0" indent="-228600" algn="l" rtl="0">
              <a:lnSpc>
                <a:spcPct val="100000"/>
              </a:lnSpc>
              <a:spcBef>
                <a:spcPts val="0"/>
              </a:spcBef>
              <a:spcAft>
                <a:spcPts val="0"/>
              </a:spcAft>
              <a:buClr>
                <a:srgbClr val="FFFFFF"/>
              </a:buClr>
              <a:buSzPts val="1200"/>
              <a:buFont typeface="Roboto"/>
              <a:buNone/>
              <a:defRPr sz="1200">
                <a:solidFill>
                  <a:srgbClr val="FFFFFF"/>
                </a:solidFill>
                <a:latin typeface="Roboto"/>
                <a:ea typeface="Roboto"/>
                <a:cs typeface="Roboto"/>
                <a:sym typeface="Roboto"/>
              </a:defRPr>
            </a:lvl1pPr>
          </a:lstStyle>
          <a:p>
            <a:endParaRPr/>
          </a:p>
        </p:txBody>
      </p:sp>
      <p:sp>
        <p:nvSpPr>
          <p:cNvPr id="218" name="Google Shape;218;p45"/>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SzPts val="1000"/>
              <a:buFont typeface="Roboto"/>
              <a:buNone/>
              <a:defRPr>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737373"/>
              </a:solidFill>
              <a:latin typeface="Helvetica Neue"/>
              <a:ea typeface="Helvetica Neue"/>
              <a:cs typeface="Helvetica Neue"/>
              <a:sym typeface="Helvetica Neue"/>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_NUMBER">
  <p:cSld name="BIG_NUMBER 3">
    <p:spTree>
      <p:nvGrpSpPr>
        <p:cNvPr id="1" name="Shape 219"/>
        <p:cNvGrpSpPr/>
        <p:nvPr/>
      </p:nvGrpSpPr>
      <p:grpSpPr>
        <a:xfrm>
          <a:off x="0" y="0"/>
          <a:ext cx="0" cy="0"/>
          <a:chOff x="0" y="0"/>
          <a:chExt cx="0" cy="0"/>
        </a:xfrm>
      </p:grpSpPr>
      <p:sp>
        <p:nvSpPr>
          <p:cNvPr id="220" name="Google Shape;220;p46"/>
          <p:cNvSpPr txBox="1">
            <a:spLocks noGrp="1"/>
          </p:cNvSpPr>
          <p:nvPr>
            <p:ph type="title"/>
          </p:nvPr>
        </p:nvSpPr>
        <p:spPr>
          <a:xfrm>
            <a:off x="475499" y="1258525"/>
            <a:ext cx="8222100" cy="1963500"/>
          </a:xfrm>
          <a:prstGeom prst="rect">
            <a:avLst/>
          </a:prstGeom>
          <a:noFill/>
          <a:ln>
            <a:noFill/>
          </a:ln>
        </p:spPr>
        <p:txBody>
          <a:bodyPr spcFirstLastPara="1" wrap="square" lIns="91400" tIns="91400" rIns="91400" bIns="91400" anchor="b" anchorCtr="0">
            <a:noAutofit/>
          </a:bodyPr>
          <a:lstStyle>
            <a:lvl1pPr lvl="0" algn="ctr" rtl="0">
              <a:lnSpc>
                <a:spcPct val="100000"/>
              </a:lnSpc>
              <a:spcBef>
                <a:spcPts val="0"/>
              </a:spcBef>
              <a:spcAft>
                <a:spcPts val="0"/>
              </a:spcAft>
              <a:buClr>
                <a:srgbClr val="424242"/>
              </a:buClr>
              <a:buSzPts val="12000"/>
              <a:buFont typeface="Roboto"/>
              <a:buNone/>
              <a:defRPr sz="12000" b="0">
                <a:solidFill>
                  <a:srgbClr val="424242"/>
                </a:solidFill>
                <a:latin typeface="Roboto"/>
                <a:ea typeface="Roboto"/>
                <a:cs typeface="Roboto"/>
                <a:sym typeface="Roboto"/>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221" name="Google Shape;221;p46"/>
          <p:cNvSpPr txBox="1">
            <a:spLocks noGrp="1"/>
          </p:cNvSpPr>
          <p:nvPr>
            <p:ph type="body" idx="1"/>
          </p:nvPr>
        </p:nvSpPr>
        <p:spPr>
          <a:xfrm>
            <a:off x="475499" y="3304625"/>
            <a:ext cx="8222100" cy="1300800"/>
          </a:xfrm>
          <a:prstGeom prst="rect">
            <a:avLst/>
          </a:prstGeom>
          <a:noFill/>
          <a:ln>
            <a:noFill/>
          </a:ln>
        </p:spPr>
        <p:txBody>
          <a:bodyPr spcFirstLastPara="1" wrap="square" lIns="91400" tIns="91400" rIns="91400" bIns="91400" anchor="t" anchorCtr="0">
            <a:noAutofit/>
          </a:bodyPr>
          <a:lstStyle>
            <a:lvl1pPr marL="457200" lvl="0" indent="-342900" algn="ctr" rtl="0">
              <a:lnSpc>
                <a:spcPct val="115000"/>
              </a:lnSpc>
              <a:spcBef>
                <a:spcPts val="0"/>
              </a:spcBef>
              <a:spcAft>
                <a:spcPts val="0"/>
              </a:spcAft>
              <a:buSzPts val="1800"/>
              <a:buFont typeface="Helvetica Neue"/>
              <a:buChar char="●"/>
              <a:defRPr>
                <a:latin typeface="Roboto"/>
                <a:ea typeface="Roboto"/>
                <a:cs typeface="Roboto"/>
                <a:sym typeface="Roboto"/>
              </a:defRPr>
            </a:lvl1pPr>
            <a:lvl2pPr marL="914400" lvl="1" indent="-342900" algn="ctr" rtl="0">
              <a:lnSpc>
                <a:spcPct val="115000"/>
              </a:lnSpc>
              <a:spcBef>
                <a:spcPts val="0"/>
              </a:spcBef>
              <a:spcAft>
                <a:spcPts val="0"/>
              </a:spcAft>
              <a:buSzPts val="1800"/>
              <a:buFont typeface="Helvetica Neue"/>
              <a:buChar char="○"/>
              <a:defRPr>
                <a:latin typeface="Roboto"/>
                <a:ea typeface="Roboto"/>
                <a:cs typeface="Roboto"/>
                <a:sym typeface="Roboto"/>
              </a:defRPr>
            </a:lvl2pPr>
            <a:lvl3pPr marL="1371600" lvl="2" indent="-342900" algn="ctr" rtl="0">
              <a:lnSpc>
                <a:spcPct val="115000"/>
              </a:lnSpc>
              <a:spcBef>
                <a:spcPts val="0"/>
              </a:spcBef>
              <a:spcAft>
                <a:spcPts val="0"/>
              </a:spcAft>
              <a:buSzPts val="1800"/>
              <a:buFont typeface="Helvetica Neue"/>
              <a:buChar char="■"/>
              <a:defRPr>
                <a:latin typeface="Roboto"/>
                <a:ea typeface="Roboto"/>
                <a:cs typeface="Roboto"/>
                <a:sym typeface="Roboto"/>
              </a:defRPr>
            </a:lvl3pPr>
            <a:lvl4pPr marL="1828800" lvl="3" indent="-342900" algn="ctr" rtl="0">
              <a:lnSpc>
                <a:spcPct val="115000"/>
              </a:lnSpc>
              <a:spcBef>
                <a:spcPts val="0"/>
              </a:spcBef>
              <a:spcAft>
                <a:spcPts val="0"/>
              </a:spcAft>
              <a:buSzPts val="1800"/>
              <a:buFont typeface="Helvetica Neue"/>
              <a:buChar char="●"/>
              <a:defRPr>
                <a:latin typeface="Roboto"/>
                <a:ea typeface="Roboto"/>
                <a:cs typeface="Roboto"/>
                <a:sym typeface="Roboto"/>
              </a:defRPr>
            </a:lvl4pPr>
            <a:lvl5pPr marL="2286000" lvl="4" indent="-342900" algn="ctr" rtl="0">
              <a:lnSpc>
                <a:spcPct val="115000"/>
              </a:lnSpc>
              <a:spcBef>
                <a:spcPts val="0"/>
              </a:spcBef>
              <a:spcAft>
                <a:spcPts val="0"/>
              </a:spcAft>
              <a:buSzPts val="1800"/>
              <a:buFont typeface="Helvetica Neue"/>
              <a:buChar char="○"/>
              <a:defRPr>
                <a:latin typeface="Roboto"/>
                <a:ea typeface="Roboto"/>
                <a:cs typeface="Roboto"/>
                <a:sym typeface="Roboto"/>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222" name="Google Shape;222;p46"/>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223"/>
        <p:cNvGrpSpPr/>
        <p:nvPr/>
      </p:nvGrpSpPr>
      <p:grpSpPr>
        <a:xfrm>
          <a:off x="0" y="0"/>
          <a:ext cx="0" cy="0"/>
          <a:chOff x="0" y="0"/>
          <a:chExt cx="0" cy="0"/>
        </a:xfrm>
      </p:grpSpPr>
      <p:sp>
        <p:nvSpPr>
          <p:cNvPr id="224" name="Google Shape;224;p47"/>
          <p:cNvSpPr txBox="1">
            <a:spLocks noGrp="1"/>
          </p:cNvSpPr>
          <p:nvPr>
            <p:ph type="sldNum" idx="12"/>
          </p:nvPr>
        </p:nvSpPr>
        <p:spPr>
          <a:xfrm>
            <a:off x="8735428" y="4724798"/>
            <a:ext cx="336900" cy="3354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0"/>
            <a:ext cx="8229600" cy="1063200"/>
          </a:xfrm>
          <a:prstGeom prst="rect">
            <a:avLst/>
          </a:prstGeom>
          <a:noFill/>
          <a:ln>
            <a:noFill/>
          </a:ln>
        </p:spPr>
        <p:txBody>
          <a:bodyPr spcFirstLastPara="1" wrap="square" lIns="91375" tIns="91375" rIns="91375" bIns="91375" anchor="b" anchorCtr="0">
            <a:noAutofit/>
          </a:bodyPr>
          <a:lstStyle>
            <a:lvl1pPr marR="0" lvl="0"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3200"/>
              <a:buFont typeface="Helvetica Neue"/>
              <a:buNone/>
              <a:defRPr sz="3200" b="1" i="0" u="none" strike="noStrike" cap="none">
                <a:solidFill>
                  <a:srgbClr val="FFFFFF"/>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457200" y="1200150"/>
            <a:ext cx="8229600" cy="3943500"/>
          </a:xfrm>
          <a:prstGeom prst="rect">
            <a:avLst/>
          </a:prstGeom>
          <a:noFill/>
          <a:ln>
            <a:noFill/>
          </a:ln>
        </p:spPr>
        <p:txBody>
          <a:bodyPr spcFirstLastPara="1" wrap="square" lIns="91375" tIns="91375" rIns="91375" bIns="91375" anchor="t" anchorCtr="0">
            <a:noAutofit/>
          </a:bodyPr>
          <a:lstStyle>
            <a:lvl1pPr marL="457200" marR="0" lvl="0"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1pPr>
            <a:lvl2pPr marL="914400" marR="0" lvl="1"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2pPr>
            <a:lvl3pPr marL="1371600" marR="0" lvl="2"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3pPr>
            <a:lvl4pPr marL="1828800" marR="0" lvl="3"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4pPr>
            <a:lvl5pPr marL="2286000" marR="0" lvl="4"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5pPr>
            <a:lvl6pPr marL="2743200" marR="0" lvl="5"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6pPr>
            <a:lvl7pPr marL="3200400" marR="0" lvl="6"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7pPr>
            <a:lvl8pPr marL="3657600" marR="0" lvl="7"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8pPr>
            <a:lvl9pPr marL="4114800" marR="0" lvl="8" indent="-342900" algn="l" rtl="0">
              <a:lnSpc>
                <a:spcPct val="115000"/>
              </a:lnSpc>
              <a:spcBef>
                <a:spcPts val="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8735517" y="4726601"/>
            <a:ext cx="336600" cy="3315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737373"/>
              </a:buClr>
              <a:buSzPts val="1000"/>
              <a:buFont typeface="Helvetica Neue"/>
              <a:buNone/>
              <a:defRPr sz="1000" b="0" i="0" u="none" strike="noStrike" cap="none">
                <a:solidFill>
                  <a:srgbClr val="737373"/>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7.png"/><Relationship Id="rId10"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loanscan.i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48"/>
          <p:cNvGrpSpPr/>
          <p:nvPr/>
        </p:nvGrpSpPr>
        <p:grpSpPr>
          <a:xfrm>
            <a:off x="3625539" y="1025056"/>
            <a:ext cx="1951035" cy="1054805"/>
            <a:chOff x="2566413" y="249350"/>
            <a:chExt cx="4011174" cy="2534372"/>
          </a:xfrm>
        </p:grpSpPr>
        <p:pic>
          <p:nvPicPr>
            <p:cNvPr id="230" name="Google Shape;230;p48"/>
            <p:cNvPicPr preferRelativeResize="0"/>
            <p:nvPr/>
          </p:nvPicPr>
          <p:blipFill>
            <a:blip r:embed="rId3">
              <a:alphaModFix/>
            </a:blip>
            <a:stretch>
              <a:fillRect/>
            </a:stretch>
          </p:blipFill>
          <p:spPr>
            <a:xfrm>
              <a:off x="3172750" y="249350"/>
              <a:ext cx="2798501" cy="1548826"/>
            </a:xfrm>
            <a:prstGeom prst="rect">
              <a:avLst/>
            </a:prstGeom>
            <a:noFill/>
            <a:ln>
              <a:noFill/>
            </a:ln>
          </p:spPr>
        </p:pic>
        <p:pic>
          <p:nvPicPr>
            <p:cNvPr id="231" name="Google Shape;231;p48"/>
            <p:cNvPicPr preferRelativeResize="0"/>
            <p:nvPr/>
          </p:nvPicPr>
          <p:blipFill>
            <a:blip r:embed="rId4">
              <a:alphaModFix/>
            </a:blip>
            <a:stretch>
              <a:fillRect/>
            </a:stretch>
          </p:blipFill>
          <p:spPr>
            <a:xfrm>
              <a:off x="2566413" y="1915947"/>
              <a:ext cx="4011174" cy="867775"/>
            </a:xfrm>
            <a:prstGeom prst="rect">
              <a:avLst/>
            </a:prstGeom>
            <a:noFill/>
            <a:ln>
              <a:noFill/>
            </a:ln>
          </p:spPr>
        </p:pic>
      </p:grpSp>
      <p:sp>
        <p:nvSpPr>
          <p:cNvPr id="232" name="Google Shape;232;p48"/>
          <p:cNvSpPr txBox="1">
            <a:spLocks noGrp="1"/>
          </p:cNvSpPr>
          <p:nvPr>
            <p:ph type="title" idx="4294967295"/>
          </p:nvPr>
        </p:nvSpPr>
        <p:spPr>
          <a:xfrm>
            <a:off x="959525" y="2560775"/>
            <a:ext cx="7283100" cy="668100"/>
          </a:xfrm>
          <a:prstGeom prst="rect">
            <a:avLst/>
          </a:prstGeom>
        </p:spPr>
        <p:txBody>
          <a:bodyPr spcFirstLastPara="1" wrap="square" lIns="91375" tIns="91375" rIns="91375" bIns="91375" anchor="b" anchorCtr="0">
            <a:noAutofit/>
          </a:bodyPr>
          <a:lstStyle/>
          <a:p>
            <a:pPr marL="0" lvl="0" indent="0" algn="ctr" rtl="0">
              <a:spcBef>
                <a:spcPts val="0"/>
              </a:spcBef>
              <a:spcAft>
                <a:spcPts val="0"/>
              </a:spcAft>
              <a:buNone/>
            </a:pPr>
            <a:r>
              <a:rPr lang="en">
                <a:solidFill>
                  <a:srgbClr val="231536"/>
                </a:solidFill>
              </a:rPr>
              <a:t>Multi Collateral Dai</a:t>
            </a:r>
            <a:endParaRPr>
              <a:solidFill>
                <a:srgbClr val="231536"/>
              </a:solidFill>
            </a:endParaRPr>
          </a:p>
        </p:txBody>
      </p:sp>
      <p:grpSp>
        <p:nvGrpSpPr>
          <p:cNvPr id="233" name="Google Shape;233;p48"/>
          <p:cNvGrpSpPr/>
          <p:nvPr/>
        </p:nvGrpSpPr>
        <p:grpSpPr>
          <a:xfrm>
            <a:off x="1583744" y="3186350"/>
            <a:ext cx="6095306" cy="932100"/>
            <a:chOff x="19" y="2666950"/>
            <a:chExt cx="6095306" cy="932100"/>
          </a:xfrm>
        </p:grpSpPr>
        <p:sp>
          <p:nvSpPr>
            <p:cNvPr id="234" name="Google Shape;234;p48"/>
            <p:cNvSpPr txBox="1"/>
            <p:nvPr/>
          </p:nvSpPr>
          <p:spPr>
            <a:xfrm>
              <a:off x="19" y="2666950"/>
              <a:ext cx="4896600" cy="932100"/>
            </a:xfrm>
            <a:prstGeom prst="rect">
              <a:avLst/>
            </a:prstGeom>
            <a:noFill/>
            <a:ln>
              <a:noFill/>
            </a:ln>
          </p:spPr>
          <p:txBody>
            <a:bodyPr spcFirstLastPara="1" wrap="square" lIns="91400" tIns="91400" rIns="91400" bIns="91400" anchor="t" anchorCtr="0">
              <a:noAutofit/>
            </a:bodyPr>
            <a:lstStyle/>
            <a:p>
              <a:pPr marL="0" marR="0" lvl="0" indent="0" algn="l" rtl="0">
                <a:lnSpc>
                  <a:spcPct val="114998"/>
                </a:lnSpc>
                <a:spcBef>
                  <a:spcPts val="0"/>
                </a:spcBef>
                <a:spcAft>
                  <a:spcPts val="0"/>
                </a:spcAft>
                <a:buClr>
                  <a:srgbClr val="000000"/>
                </a:buClr>
                <a:buSzPts val="1800"/>
                <a:buFont typeface="Roboto"/>
                <a:buNone/>
              </a:pPr>
              <a:r>
                <a:rPr lang="en" sz="2800">
                  <a:solidFill>
                    <a:srgbClr val="231536"/>
                  </a:solidFill>
                  <a:latin typeface="Helvetica Neue Light"/>
                  <a:ea typeface="Helvetica Neue Light"/>
                  <a:cs typeface="Helvetica Neue Light"/>
                  <a:sym typeface="Helvetica Neue Light"/>
                </a:rPr>
                <a:t>6 reasons why you should love</a:t>
              </a:r>
              <a:endParaRPr sz="2800">
                <a:solidFill>
                  <a:srgbClr val="231536"/>
                </a:solidFill>
                <a:latin typeface="Helvetica Neue Light"/>
                <a:ea typeface="Helvetica Neue Light"/>
                <a:cs typeface="Helvetica Neue Light"/>
                <a:sym typeface="Helvetica Neue Light"/>
              </a:endParaRPr>
            </a:p>
          </p:txBody>
        </p:sp>
        <p:pic>
          <p:nvPicPr>
            <p:cNvPr id="235" name="Google Shape;235;p48"/>
            <p:cNvPicPr preferRelativeResize="0"/>
            <p:nvPr/>
          </p:nvPicPr>
          <p:blipFill>
            <a:blip r:embed="rId5">
              <a:alphaModFix/>
            </a:blip>
            <a:stretch>
              <a:fillRect/>
            </a:stretch>
          </p:blipFill>
          <p:spPr>
            <a:xfrm>
              <a:off x="4896625" y="2702225"/>
              <a:ext cx="1198700" cy="5594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7"/>
          <p:cNvSpPr txBox="1">
            <a:spLocks noGrp="1"/>
          </p:cNvSpPr>
          <p:nvPr>
            <p:ph type="title" idx="4294967295"/>
          </p:nvPr>
        </p:nvSpPr>
        <p:spPr>
          <a:xfrm>
            <a:off x="727800" y="301600"/>
            <a:ext cx="76884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b="0">
                <a:solidFill>
                  <a:srgbClr val="231536"/>
                </a:solidFill>
              </a:rPr>
              <a:t>Maker Protocol</a:t>
            </a:r>
            <a:endParaRPr b="0">
              <a:solidFill>
                <a:srgbClr val="231536"/>
              </a:solidFill>
            </a:endParaRPr>
          </a:p>
        </p:txBody>
      </p:sp>
      <p:sp>
        <p:nvSpPr>
          <p:cNvPr id="300" name="Google Shape;300;p57"/>
          <p:cNvSpPr txBox="1"/>
          <p:nvPr/>
        </p:nvSpPr>
        <p:spPr>
          <a:xfrm>
            <a:off x="727800" y="1235025"/>
            <a:ext cx="7242900" cy="30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 sz="1800">
                <a:latin typeface="Helvetica Neue"/>
                <a:ea typeface="Helvetica Neue"/>
                <a:cs typeface="Helvetica Neue"/>
                <a:sym typeface="Helvetica Neue"/>
              </a:rPr>
              <a:t>A </a:t>
            </a:r>
            <a:r>
              <a:rPr lang="en" sz="1800" b="1">
                <a:latin typeface="Helvetica Neue"/>
                <a:ea typeface="Helvetica Neue"/>
                <a:cs typeface="Helvetica Neue"/>
                <a:sym typeface="Helvetica Neue"/>
              </a:rPr>
              <a:t>better</a:t>
            </a:r>
            <a:r>
              <a:rPr lang="en" sz="1800">
                <a:latin typeface="Helvetica Neue"/>
                <a:ea typeface="Helvetica Neue"/>
                <a:cs typeface="Helvetica Neue"/>
                <a:sym typeface="Helvetica Neue"/>
              </a:rPr>
              <a:t> form of money</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 sz="1800">
                <a:latin typeface="Helvetica Neue"/>
                <a:ea typeface="Helvetica Neue"/>
                <a:cs typeface="Helvetica Neue"/>
                <a:sym typeface="Helvetica Neue"/>
              </a:rPr>
              <a:t>A decentralized </a:t>
            </a:r>
            <a:r>
              <a:rPr lang="en" sz="1800" b="1">
                <a:latin typeface="Helvetica Neue"/>
                <a:ea typeface="Helvetica Neue"/>
                <a:cs typeface="Helvetica Neue"/>
                <a:sym typeface="Helvetica Neue"/>
              </a:rPr>
              <a:t>credit</a:t>
            </a:r>
            <a:r>
              <a:rPr lang="en" sz="1800">
                <a:latin typeface="Helvetica Neue"/>
                <a:ea typeface="Helvetica Neue"/>
                <a:cs typeface="Helvetica Neue"/>
                <a:sym typeface="Helvetica Neue"/>
              </a:rPr>
              <a:t> </a:t>
            </a:r>
            <a:r>
              <a:rPr lang="en" sz="1800" b="1">
                <a:latin typeface="Helvetica Neue"/>
                <a:ea typeface="Helvetica Neue"/>
                <a:cs typeface="Helvetica Neue"/>
                <a:sym typeface="Helvetica Neue"/>
              </a:rPr>
              <a:t>facility</a:t>
            </a:r>
            <a:r>
              <a:rPr lang="en" sz="1800">
                <a:latin typeface="Helvetica Neue"/>
                <a:ea typeface="Helvetica Neue"/>
                <a:cs typeface="Helvetica Neue"/>
                <a:sym typeface="Helvetica Neue"/>
              </a:rPr>
              <a:t> for secured lending</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 sz="1800">
                <a:latin typeface="Helvetica Neue"/>
                <a:ea typeface="Helvetica Neue"/>
                <a:cs typeface="Helvetica Neue"/>
                <a:sym typeface="Helvetica Neue"/>
              </a:rPr>
              <a:t>A more efficient </a:t>
            </a:r>
            <a:r>
              <a:rPr lang="en" sz="1800" b="1">
                <a:latin typeface="Helvetica Neue"/>
                <a:ea typeface="Helvetica Neue"/>
                <a:cs typeface="Helvetica Neue"/>
                <a:sym typeface="Helvetica Neue"/>
              </a:rPr>
              <a:t>central bank</a:t>
            </a:r>
            <a:endParaRPr sz="1800" b="1">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 sz="1800">
                <a:latin typeface="Helvetica Neue"/>
                <a:ea typeface="Helvetica Neue"/>
                <a:cs typeface="Helvetica Neue"/>
                <a:sym typeface="Helvetica Neue"/>
              </a:rPr>
              <a:t>A decentralized </a:t>
            </a:r>
            <a:r>
              <a:rPr lang="en" sz="1800" b="1">
                <a:latin typeface="Helvetica Neue"/>
                <a:ea typeface="Helvetica Neue"/>
                <a:cs typeface="Helvetica Neue"/>
                <a:sym typeface="Helvetica Neue"/>
              </a:rPr>
              <a:t>insurance company</a:t>
            </a:r>
            <a:endParaRPr sz="1800" b="1">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 sz="1800">
                <a:latin typeface="Helvetica Neue"/>
                <a:ea typeface="Helvetica Neue"/>
                <a:cs typeface="Helvetica Neue"/>
                <a:sym typeface="Helvetica Neue"/>
              </a:rPr>
              <a:t>The infrastructure to </a:t>
            </a:r>
            <a:r>
              <a:rPr lang="en" sz="1800" b="1">
                <a:latin typeface="Helvetica Neue"/>
                <a:ea typeface="Helvetica Neue"/>
                <a:cs typeface="Helvetica Neue"/>
                <a:sym typeface="Helvetica Neue"/>
              </a:rPr>
              <a:t>create any kind of derivative</a:t>
            </a:r>
            <a:r>
              <a:rPr lang="en" sz="1800">
                <a:latin typeface="Helvetica Neue"/>
                <a:ea typeface="Helvetica Neue"/>
                <a:cs typeface="Helvetica Neue"/>
                <a:sym typeface="Helvetica Neue"/>
              </a:rPr>
              <a:t> in a trustless environment</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 sz="1800">
                <a:latin typeface="Helvetica Neue"/>
                <a:ea typeface="Helvetica Neue"/>
                <a:cs typeface="Helvetica Neue"/>
                <a:sym typeface="Helvetica Neue"/>
              </a:rPr>
              <a:t>Dai - A </a:t>
            </a:r>
            <a:r>
              <a:rPr lang="en" sz="1800" b="1">
                <a:latin typeface="Helvetica Neue"/>
                <a:ea typeface="Helvetica Neue"/>
                <a:cs typeface="Helvetica Neue"/>
                <a:sym typeface="Helvetica Neue"/>
              </a:rPr>
              <a:t>low risk </a:t>
            </a:r>
            <a:r>
              <a:rPr lang="en" sz="1800">
                <a:latin typeface="Helvetica Neue"/>
                <a:ea typeface="Helvetica Neue"/>
                <a:cs typeface="Helvetica Neue"/>
                <a:sym typeface="Helvetica Neue"/>
              </a:rPr>
              <a:t>bearing asset</a:t>
            </a:r>
            <a:endParaRPr sz="1800">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1800">
              <a:latin typeface="Helvetica Neue"/>
              <a:ea typeface="Helvetica Neue"/>
              <a:cs typeface="Helvetica Neue"/>
              <a:sym typeface="Helvetica Neue"/>
            </a:endParaRPr>
          </a:p>
        </p:txBody>
      </p:sp>
      <p:sp>
        <p:nvSpPr>
          <p:cNvPr id="301" name="Google Shape;301;p57"/>
          <p:cNvSpPr txBox="1"/>
          <p:nvPr/>
        </p:nvSpPr>
        <p:spPr>
          <a:xfrm>
            <a:off x="696425" y="4265325"/>
            <a:ext cx="59934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This sounds cocky, but let’s go through this...</a:t>
            </a:r>
            <a:endParaRPr>
              <a:latin typeface="Helvetica Neue"/>
              <a:ea typeface="Helvetica Neue"/>
              <a:cs typeface="Helvetica Neue"/>
              <a:sym typeface="Helvetica Neue"/>
            </a:endParaRPr>
          </a:p>
        </p:txBody>
      </p:sp>
      <p:pic>
        <p:nvPicPr>
          <p:cNvPr id="302" name="Google Shape;302;p57"/>
          <p:cNvPicPr preferRelativeResize="0"/>
          <p:nvPr/>
        </p:nvPicPr>
        <p:blipFill>
          <a:blip r:embed="rId3">
            <a:alphaModFix/>
          </a:blip>
          <a:stretch>
            <a:fillRect/>
          </a:stretch>
        </p:blipFill>
        <p:spPr>
          <a:xfrm>
            <a:off x="6046325" y="301588"/>
            <a:ext cx="2278050" cy="499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8"/>
          <p:cNvSpPr txBox="1">
            <a:spLocks noGrp="1"/>
          </p:cNvSpPr>
          <p:nvPr>
            <p:ph type="title" idx="4294967295"/>
          </p:nvPr>
        </p:nvSpPr>
        <p:spPr>
          <a:xfrm>
            <a:off x="727800" y="301600"/>
            <a:ext cx="76884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b="0">
                <a:solidFill>
                  <a:srgbClr val="231536"/>
                </a:solidFill>
              </a:rPr>
              <a:t>Dai: A better form of money</a:t>
            </a:r>
            <a:endParaRPr b="0">
              <a:solidFill>
                <a:srgbClr val="231536"/>
              </a:solidFill>
            </a:endParaRPr>
          </a:p>
        </p:txBody>
      </p:sp>
      <p:sp>
        <p:nvSpPr>
          <p:cNvPr id="308" name="Google Shape;308;p58"/>
          <p:cNvSpPr txBox="1"/>
          <p:nvPr/>
        </p:nvSpPr>
        <p:spPr>
          <a:xfrm>
            <a:off x="4736675" y="1387575"/>
            <a:ext cx="3995700" cy="292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latin typeface="Helvetica Neue"/>
                <a:ea typeface="Helvetica Neue"/>
                <a:cs typeface="Helvetica Neue"/>
                <a:sym typeface="Helvetica Neue"/>
              </a:rPr>
              <a:t>Credit is the best form of money.</a:t>
            </a:r>
            <a:endParaRPr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b="1">
                <a:latin typeface="Helvetica Neue"/>
                <a:ea typeface="Helvetica Neue"/>
                <a:cs typeface="Helvetica Neue"/>
                <a:sym typeface="Helvetica Neue"/>
              </a:rPr>
              <a:t> </a:t>
            </a:r>
            <a:endParaRPr b="1">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Dai derives value from pledged collateral</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Dynamic supply based on loans relative to collateral</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Dai supply reacts to demand for credit or surplus of acceptable collateral</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Similar to fractional reserve banking</a:t>
            </a:r>
            <a:br>
              <a:rPr lang="en">
                <a:latin typeface="Helvetica Neue"/>
                <a:ea typeface="Helvetica Neue"/>
                <a:cs typeface="Helvetica Neue"/>
                <a:sym typeface="Helvetica Neue"/>
              </a:rPr>
            </a:br>
            <a:endParaRPr>
              <a:latin typeface="Helvetica Neue"/>
              <a:ea typeface="Helvetica Neue"/>
              <a:cs typeface="Helvetica Neue"/>
              <a:sym typeface="Helvetica Neue"/>
            </a:endParaRPr>
          </a:p>
        </p:txBody>
      </p:sp>
      <p:grpSp>
        <p:nvGrpSpPr>
          <p:cNvPr id="309" name="Google Shape;309;p58"/>
          <p:cNvGrpSpPr/>
          <p:nvPr/>
        </p:nvGrpSpPr>
        <p:grpSpPr>
          <a:xfrm>
            <a:off x="335774" y="1147965"/>
            <a:ext cx="3989637" cy="3406920"/>
            <a:chOff x="327924" y="1254153"/>
            <a:chExt cx="3989637" cy="3406920"/>
          </a:xfrm>
        </p:grpSpPr>
        <p:sp>
          <p:nvSpPr>
            <p:cNvPr id="310" name="Google Shape;310;p58"/>
            <p:cNvSpPr txBox="1"/>
            <p:nvPr/>
          </p:nvSpPr>
          <p:spPr>
            <a:xfrm>
              <a:off x="327924" y="1528450"/>
              <a:ext cx="3616500" cy="30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Parameters:</a:t>
              </a:r>
              <a:endParaRPr b="1">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lnSpc>
                  <a:spcPct val="200000"/>
                </a:lnSpc>
                <a:spcBef>
                  <a:spcPts val="0"/>
                </a:spcBef>
                <a:spcAft>
                  <a:spcPts val="0"/>
                </a:spcAft>
                <a:buNone/>
              </a:pPr>
              <a:r>
                <a:rPr lang="en" b="1">
                  <a:latin typeface="Helvetica Neue"/>
                  <a:ea typeface="Helvetica Neue"/>
                  <a:cs typeface="Helvetica Neue"/>
                  <a:sym typeface="Helvetica Neue"/>
                </a:rPr>
                <a:t>Fungible			</a:t>
              </a:r>
              <a:endParaRPr b="1">
                <a:latin typeface="Helvetica Neue"/>
                <a:ea typeface="Helvetica Neue"/>
                <a:cs typeface="Helvetica Neue"/>
                <a:sym typeface="Helvetica Neue"/>
              </a:endParaRPr>
            </a:p>
            <a:p>
              <a:pPr marL="0" lvl="0" indent="0" algn="l" rtl="0">
                <a:lnSpc>
                  <a:spcPct val="200000"/>
                </a:lnSpc>
                <a:spcBef>
                  <a:spcPts val="0"/>
                </a:spcBef>
                <a:spcAft>
                  <a:spcPts val="0"/>
                </a:spcAft>
                <a:buNone/>
              </a:pPr>
              <a:r>
                <a:rPr lang="en" b="1">
                  <a:latin typeface="Helvetica Neue"/>
                  <a:ea typeface="Helvetica Neue"/>
                  <a:cs typeface="Helvetica Neue"/>
                  <a:sym typeface="Helvetica Neue"/>
                </a:rPr>
                <a:t>Portable</a:t>
              </a:r>
              <a:endParaRPr b="1">
                <a:latin typeface="Helvetica Neue"/>
                <a:ea typeface="Helvetica Neue"/>
                <a:cs typeface="Helvetica Neue"/>
                <a:sym typeface="Helvetica Neue"/>
              </a:endParaRPr>
            </a:p>
            <a:p>
              <a:pPr marL="0" lvl="0" indent="0" algn="l" rtl="0">
                <a:lnSpc>
                  <a:spcPct val="200000"/>
                </a:lnSpc>
                <a:spcBef>
                  <a:spcPts val="0"/>
                </a:spcBef>
                <a:spcAft>
                  <a:spcPts val="0"/>
                </a:spcAft>
                <a:buNone/>
              </a:pPr>
              <a:r>
                <a:rPr lang="en" b="1">
                  <a:latin typeface="Helvetica Neue"/>
                  <a:ea typeface="Helvetica Neue"/>
                  <a:cs typeface="Helvetica Neue"/>
                  <a:sym typeface="Helvetica Neue"/>
                </a:rPr>
                <a:t>Tradable</a:t>
              </a:r>
              <a:endParaRPr b="1">
                <a:latin typeface="Helvetica Neue"/>
                <a:ea typeface="Helvetica Neue"/>
                <a:cs typeface="Helvetica Neue"/>
                <a:sym typeface="Helvetica Neue"/>
              </a:endParaRPr>
            </a:p>
            <a:p>
              <a:pPr marL="0" lvl="0" indent="0" algn="l" rtl="0">
                <a:lnSpc>
                  <a:spcPct val="200000"/>
                </a:lnSpc>
                <a:spcBef>
                  <a:spcPts val="0"/>
                </a:spcBef>
                <a:spcAft>
                  <a:spcPts val="0"/>
                </a:spcAft>
                <a:buNone/>
              </a:pPr>
              <a:r>
                <a:rPr lang="en" b="1">
                  <a:latin typeface="Helvetica Neue"/>
                  <a:ea typeface="Helvetica Neue"/>
                  <a:cs typeface="Helvetica Neue"/>
                  <a:sym typeface="Helvetica Neue"/>
                </a:rPr>
                <a:t>Valuable</a:t>
              </a:r>
              <a:endParaRPr b="1">
                <a:latin typeface="Helvetica Neue"/>
                <a:ea typeface="Helvetica Neue"/>
                <a:cs typeface="Helvetica Neue"/>
                <a:sym typeface="Helvetica Neue"/>
              </a:endParaRPr>
            </a:p>
            <a:p>
              <a:pPr marL="0" lvl="0" indent="0" algn="l" rtl="0">
                <a:lnSpc>
                  <a:spcPct val="200000"/>
                </a:lnSpc>
                <a:spcBef>
                  <a:spcPts val="0"/>
                </a:spcBef>
                <a:spcAft>
                  <a:spcPts val="0"/>
                </a:spcAft>
                <a:buNone/>
              </a:pPr>
              <a:r>
                <a:rPr lang="en" b="1">
                  <a:latin typeface="Helvetica Neue"/>
                  <a:ea typeface="Helvetica Neue"/>
                  <a:cs typeface="Helvetica Neue"/>
                  <a:sym typeface="Helvetica Neue"/>
                </a:rPr>
                <a:t>Stable</a:t>
              </a:r>
              <a:endParaRPr b="1">
                <a:latin typeface="Helvetica Neue"/>
                <a:ea typeface="Helvetica Neue"/>
                <a:cs typeface="Helvetica Neue"/>
                <a:sym typeface="Helvetica Neue"/>
              </a:endParaRPr>
            </a:p>
            <a:p>
              <a:pPr marL="0" lvl="0" indent="0" algn="l" rtl="0">
                <a:lnSpc>
                  <a:spcPct val="200000"/>
                </a:lnSpc>
                <a:spcBef>
                  <a:spcPts val="0"/>
                </a:spcBef>
                <a:spcAft>
                  <a:spcPts val="0"/>
                </a:spcAft>
                <a:buNone/>
              </a:pPr>
              <a:r>
                <a:rPr lang="en" b="1">
                  <a:latin typeface="Helvetica Neue"/>
                  <a:ea typeface="Helvetica Neue"/>
                  <a:cs typeface="Helvetica Neue"/>
                  <a:sym typeface="Helvetica Neue"/>
                </a:rPr>
                <a:t>Programmable</a:t>
              </a:r>
              <a:endParaRPr b="1">
                <a:latin typeface="Helvetica Neue"/>
                <a:ea typeface="Helvetica Neue"/>
                <a:cs typeface="Helvetica Neue"/>
                <a:sym typeface="Helvetica Neue"/>
              </a:endParaRPr>
            </a:p>
            <a:p>
              <a:pPr marL="0" lvl="0" indent="0" algn="l" rtl="0">
                <a:lnSpc>
                  <a:spcPct val="200000"/>
                </a:lnSpc>
                <a:spcBef>
                  <a:spcPts val="0"/>
                </a:spcBef>
                <a:spcAft>
                  <a:spcPts val="0"/>
                </a:spcAft>
                <a:buNone/>
              </a:pPr>
              <a:endParaRPr>
                <a:latin typeface="Helvetica Neue"/>
                <a:ea typeface="Helvetica Neue"/>
                <a:cs typeface="Helvetica Neue"/>
                <a:sym typeface="Helvetica Neue"/>
              </a:endParaRPr>
            </a:p>
          </p:txBody>
        </p:sp>
        <p:grpSp>
          <p:nvGrpSpPr>
            <p:cNvPr id="311" name="Google Shape;311;p58"/>
            <p:cNvGrpSpPr/>
            <p:nvPr/>
          </p:nvGrpSpPr>
          <p:grpSpPr>
            <a:xfrm>
              <a:off x="2058660" y="1351029"/>
              <a:ext cx="455799" cy="3301819"/>
              <a:chOff x="2058660" y="1351029"/>
              <a:chExt cx="455799" cy="3301819"/>
            </a:xfrm>
          </p:grpSpPr>
          <p:pic>
            <p:nvPicPr>
              <p:cNvPr id="312" name="Google Shape;312;p58"/>
              <p:cNvPicPr preferRelativeResize="0"/>
              <p:nvPr/>
            </p:nvPicPr>
            <p:blipFill>
              <a:blip r:embed="rId3">
                <a:alphaModFix/>
              </a:blip>
              <a:stretch>
                <a:fillRect/>
              </a:stretch>
            </p:blipFill>
            <p:spPr>
              <a:xfrm>
                <a:off x="2058660" y="1351029"/>
                <a:ext cx="455799" cy="661379"/>
              </a:xfrm>
              <a:prstGeom prst="rect">
                <a:avLst/>
              </a:prstGeom>
              <a:noFill/>
              <a:ln>
                <a:noFill/>
              </a:ln>
            </p:spPr>
          </p:pic>
          <p:grpSp>
            <p:nvGrpSpPr>
              <p:cNvPr id="313" name="Google Shape;313;p58"/>
              <p:cNvGrpSpPr/>
              <p:nvPr/>
            </p:nvGrpSpPr>
            <p:grpSpPr>
              <a:xfrm>
                <a:off x="2126599" y="2196148"/>
                <a:ext cx="358976" cy="2456701"/>
                <a:chOff x="2126599" y="2196148"/>
                <a:chExt cx="358976" cy="2456701"/>
              </a:xfrm>
            </p:grpSpPr>
            <p:pic>
              <p:nvPicPr>
                <p:cNvPr id="314" name="Google Shape;314;p58"/>
                <p:cNvPicPr preferRelativeResize="0"/>
                <p:nvPr/>
              </p:nvPicPr>
              <p:blipFill>
                <a:blip r:embed="rId4">
                  <a:alphaModFix/>
                </a:blip>
                <a:stretch>
                  <a:fillRect/>
                </a:stretch>
              </p:blipFill>
              <p:spPr>
                <a:xfrm>
                  <a:off x="2130893" y="3919397"/>
                  <a:ext cx="335981" cy="333661"/>
                </a:xfrm>
                <a:prstGeom prst="rect">
                  <a:avLst/>
                </a:prstGeom>
                <a:noFill/>
                <a:ln>
                  <a:noFill/>
                </a:ln>
              </p:spPr>
            </p:pic>
            <p:pic>
              <p:nvPicPr>
                <p:cNvPr id="315" name="Google Shape;315;p58"/>
                <p:cNvPicPr preferRelativeResize="0"/>
                <p:nvPr/>
              </p:nvPicPr>
              <p:blipFill>
                <a:blip r:embed="rId5">
                  <a:alphaModFix/>
                </a:blip>
                <a:stretch>
                  <a:fillRect/>
                </a:stretch>
              </p:blipFill>
              <p:spPr>
                <a:xfrm>
                  <a:off x="2129924" y="2196148"/>
                  <a:ext cx="352325" cy="333659"/>
                </a:xfrm>
                <a:prstGeom prst="rect">
                  <a:avLst/>
                </a:prstGeom>
                <a:noFill/>
                <a:ln>
                  <a:noFill/>
                </a:ln>
              </p:spPr>
            </p:pic>
            <p:pic>
              <p:nvPicPr>
                <p:cNvPr id="316" name="Google Shape;316;p58"/>
                <p:cNvPicPr preferRelativeResize="0"/>
                <p:nvPr/>
              </p:nvPicPr>
              <p:blipFill>
                <a:blip r:embed="rId5">
                  <a:alphaModFix/>
                </a:blip>
                <a:stretch>
                  <a:fillRect/>
                </a:stretch>
              </p:blipFill>
              <p:spPr>
                <a:xfrm>
                  <a:off x="2129924" y="2625693"/>
                  <a:ext cx="352325" cy="333659"/>
                </a:xfrm>
                <a:prstGeom prst="rect">
                  <a:avLst/>
                </a:prstGeom>
                <a:noFill/>
                <a:ln>
                  <a:noFill/>
                </a:ln>
              </p:spPr>
            </p:pic>
            <p:pic>
              <p:nvPicPr>
                <p:cNvPr id="317" name="Google Shape;317;p58"/>
                <p:cNvPicPr preferRelativeResize="0"/>
                <p:nvPr/>
              </p:nvPicPr>
              <p:blipFill>
                <a:blip r:embed="rId5">
                  <a:alphaModFix/>
                </a:blip>
                <a:stretch>
                  <a:fillRect/>
                </a:stretch>
              </p:blipFill>
              <p:spPr>
                <a:xfrm>
                  <a:off x="2129924" y="3055238"/>
                  <a:ext cx="352325" cy="333659"/>
                </a:xfrm>
                <a:prstGeom prst="rect">
                  <a:avLst/>
                </a:prstGeom>
                <a:noFill/>
                <a:ln>
                  <a:noFill/>
                </a:ln>
              </p:spPr>
            </p:pic>
            <p:pic>
              <p:nvPicPr>
                <p:cNvPr id="318" name="Google Shape;318;p58"/>
                <p:cNvPicPr preferRelativeResize="0"/>
                <p:nvPr/>
              </p:nvPicPr>
              <p:blipFill>
                <a:blip r:embed="rId5">
                  <a:alphaModFix/>
                </a:blip>
                <a:stretch>
                  <a:fillRect/>
                </a:stretch>
              </p:blipFill>
              <p:spPr>
                <a:xfrm>
                  <a:off x="2129924" y="3494542"/>
                  <a:ext cx="352325" cy="333659"/>
                </a:xfrm>
                <a:prstGeom prst="rect">
                  <a:avLst/>
                </a:prstGeom>
                <a:noFill/>
                <a:ln>
                  <a:noFill/>
                </a:ln>
              </p:spPr>
            </p:pic>
            <p:pic>
              <p:nvPicPr>
                <p:cNvPr id="319" name="Google Shape;319;p58"/>
                <p:cNvPicPr preferRelativeResize="0"/>
                <p:nvPr/>
              </p:nvPicPr>
              <p:blipFill>
                <a:blip r:embed="rId5">
                  <a:alphaModFix/>
                </a:blip>
                <a:stretch>
                  <a:fillRect/>
                </a:stretch>
              </p:blipFill>
              <p:spPr>
                <a:xfrm>
                  <a:off x="2126599" y="4312879"/>
                  <a:ext cx="358976" cy="339970"/>
                </a:xfrm>
                <a:prstGeom prst="rect">
                  <a:avLst/>
                </a:prstGeom>
                <a:noFill/>
                <a:ln>
                  <a:noFill/>
                </a:ln>
              </p:spPr>
            </p:pic>
          </p:grpSp>
        </p:grpSp>
        <p:grpSp>
          <p:nvGrpSpPr>
            <p:cNvPr id="320" name="Google Shape;320;p58"/>
            <p:cNvGrpSpPr/>
            <p:nvPr/>
          </p:nvGrpSpPr>
          <p:grpSpPr>
            <a:xfrm>
              <a:off x="2760700" y="1359875"/>
              <a:ext cx="557839" cy="3301198"/>
              <a:chOff x="2760700" y="1359875"/>
              <a:chExt cx="557839" cy="3301198"/>
            </a:xfrm>
          </p:grpSpPr>
          <p:pic>
            <p:nvPicPr>
              <p:cNvPr id="321" name="Google Shape;321;p58"/>
              <p:cNvPicPr preferRelativeResize="0"/>
              <p:nvPr/>
            </p:nvPicPr>
            <p:blipFill rotWithShape="1">
              <a:blip r:embed="rId6">
                <a:alphaModFix/>
              </a:blip>
              <a:srcRect l="79991"/>
              <a:stretch/>
            </p:blipFill>
            <p:spPr>
              <a:xfrm>
                <a:off x="2760700" y="1359875"/>
                <a:ext cx="557839" cy="611750"/>
              </a:xfrm>
              <a:prstGeom prst="rect">
                <a:avLst/>
              </a:prstGeom>
              <a:noFill/>
              <a:ln>
                <a:noFill/>
              </a:ln>
            </p:spPr>
          </p:pic>
          <p:grpSp>
            <p:nvGrpSpPr>
              <p:cNvPr id="322" name="Google Shape;322;p58"/>
              <p:cNvGrpSpPr/>
              <p:nvPr/>
            </p:nvGrpSpPr>
            <p:grpSpPr>
              <a:xfrm>
                <a:off x="2935137" y="2145182"/>
                <a:ext cx="369939" cy="2515891"/>
                <a:chOff x="2935137" y="2145182"/>
                <a:chExt cx="369939" cy="2515891"/>
              </a:xfrm>
            </p:grpSpPr>
            <p:pic>
              <p:nvPicPr>
                <p:cNvPr id="323" name="Google Shape;323;p58"/>
                <p:cNvPicPr preferRelativeResize="0"/>
                <p:nvPr/>
              </p:nvPicPr>
              <p:blipFill>
                <a:blip r:embed="rId7">
                  <a:alphaModFix/>
                </a:blip>
                <a:stretch>
                  <a:fillRect/>
                </a:stretch>
              </p:blipFill>
              <p:spPr>
                <a:xfrm>
                  <a:off x="2942066" y="4304660"/>
                  <a:ext cx="345107" cy="356413"/>
                </a:xfrm>
                <a:prstGeom prst="rect">
                  <a:avLst/>
                </a:prstGeom>
                <a:noFill/>
                <a:ln>
                  <a:noFill/>
                </a:ln>
              </p:spPr>
            </p:pic>
            <p:pic>
              <p:nvPicPr>
                <p:cNvPr id="324" name="Google Shape;324;p58"/>
                <p:cNvPicPr preferRelativeResize="0"/>
                <p:nvPr/>
              </p:nvPicPr>
              <p:blipFill>
                <a:blip r:embed="rId5">
                  <a:alphaModFix/>
                </a:blip>
                <a:stretch>
                  <a:fillRect/>
                </a:stretch>
              </p:blipFill>
              <p:spPr>
                <a:xfrm>
                  <a:off x="2946099" y="2145182"/>
                  <a:ext cx="358976" cy="339970"/>
                </a:xfrm>
                <a:prstGeom prst="rect">
                  <a:avLst/>
                </a:prstGeom>
                <a:noFill/>
                <a:ln>
                  <a:noFill/>
                </a:ln>
              </p:spPr>
            </p:pic>
            <p:pic>
              <p:nvPicPr>
                <p:cNvPr id="325" name="Google Shape;325;p58"/>
                <p:cNvPicPr preferRelativeResize="0"/>
                <p:nvPr/>
              </p:nvPicPr>
              <p:blipFill>
                <a:blip r:embed="rId5">
                  <a:alphaModFix/>
                </a:blip>
                <a:stretch>
                  <a:fillRect/>
                </a:stretch>
              </p:blipFill>
              <p:spPr>
                <a:xfrm>
                  <a:off x="2946099" y="2582850"/>
                  <a:ext cx="358976" cy="339970"/>
                </a:xfrm>
                <a:prstGeom prst="rect">
                  <a:avLst/>
                </a:prstGeom>
                <a:noFill/>
                <a:ln>
                  <a:noFill/>
                </a:ln>
              </p:spPr>
            </p:pic>
            <p:pic>
              <p:nvPicPr>
                <p:cNvPr id="326" name="Google Shape;326;p58"/>
                <p:cNvPicPr preferRelativeResize="0"/>
                <p:nvPr/>
              </p:nvPicPr>
              <p:blipFill>
                <a:blip r:embed="rId5">
                  <a:alphaModFix/>
                </a:blip>
                <a:stretch>
                  <a:fillRect/>
                </a:stretch>
              </p:blipFill>
              <p:spPr>
                <a:xfrm>
                  <a:off x="2946099" y="3020518"/>
                  <a:ext cx="358976" cy="339970"/>
                </a:xfrm>
                <a:prstGeom prst="rect">
                  <a:avLst/>
                </a:prstGeom>
                <a:noFill/>
                <a:ln>
                  <a:noFill/>
                </a:ln>
              </p:spPr>
            </p:pic>
            <p:pic>
              <p:nvPicPr>
                <p:cNvPr id="327" name="Google Shape;327;p58"/>
                <p:cNvPicPr preferRelativeResize="0"/>
                <p:nvPr/>
              </p:nvPicPr>
              <p:blipFill>
                <a:blip r:embed="rId5">
                  <a:alphaModFix/>
                </a:blip>
                <a:stretch>
                  <a:fillRect/>
                </a:stretch>
              </p:blipFill>
              <p:spPr>
                <a:xfrm>
                  <a:off x="2946099" y="3895854"/>
                  <a:ext cx="358976" cy="339970"/>
                </a:xfrm>
                <a:prstGeom prst="rect">
                  <a:avLst/>
                </a:prstGeom>
                <a:noFill/>
                <a:ln>
                  <a:noFill/>
                </a:ln>
              </p:spPr>
            </p:pic>
            <p:pic>
              <p:nvPicPr>
                <p:cNvPr id="328" name="Google Shape;328;p58"/>
                <p:cNvPicPr preferRelativeResize="0"/>
                <p:nvPr/>
              </p:nvPicPr>
              <p:blipFill>
                <a:blip r:embed="rId5">
                  <a:alphaModFix/>
                </a:blip>
                <a:stretch>
                  <a:fillRect/>
                </a:stretch>
              </p:blipFill>
              <p:spPr>
                <a:xfrm>
                  <a:off x="2935137" y="3468116"/>
                  <a:ext cx="358976" cy="339970"/>
                </a:xfrm>
                <a:prstGeom prst="rect">
                  <a:avLst/>
                </a:prstGeom>
                <a:noFill/>
                <a:ln>
                  <a:noFill/>
                </a:ln>
              </p:spPr>
            </p:pic>
          </p:grpSp>
        </p:grpSp>
        <p:grpSp>
          <p:nvGrpSpPr>
            <p:cNvPr id="329" name="Google Shape;329;p58"/>
            <p:cNvGrpSpPr/>
            <p:nvPr/>
          </p:nvGrpSpPr>
          <p:grpSpPr>
            <a:xfrm>
              <a:off x="3564805" y="1254153"/>
              <a:ext cx="752756" cy="3401596"/>
              <a:chOff x="3564805" y="1254153"/>
              <a:chExt cx="752756" cy="3401596"/>
            </a:xfrm>
          </p:grpSpPr>
          <p:pic>
            <p:nvPicPr>
              <p:cNvPr id="330" name="Google Shape;330;p58"/>
              <p:cNvPicPr preferRelativeResize="0"/>
              <p:nvPr/>
            </p:nvPicPr>
            <p:blipFill>
              <a:blip r:embed="rId8">
                <a:alphaModFix/>
              </a:blip>
              <a:stretch>
                <a:fillRect/>
              </a:stretch>
            </p:blipFill>
            <p:spPr>
              <a:xfrm>
                <a:off x="3564805" y="1254153"/>
                <a:ext cx="752756" cy="830954"/>
              </a:xfrm>
              <a:prstGeom prst="rect">
                <a:avLst/>
              </a:prstGeom>
              <a:noFill/>
              <a:ln>
                <a:noFill/>
              </a:ln>
            </p:spPr>
          </p:pic>
          <p:grpSp>
            <p:nvGrpSpPr>
              <p:cNvPr id="331" name="Google Shape;331;p58"/>
              <p:cNvGrpSpPr/>
              <p:nvPr/>
            </p:nvGrpSpPr>
            <p:grpSpPr>
              <a:xfrm>
                <a:off x="3784299" y="2145182"/>
                <a:ext cx="358976" cy="2510566"/>
                <a:chOff x="3784299" y="2145182"/>
                <a:chExt cx="358976" cy="2510566"/>
              </a:xfrm>
            </p:grpSpPr>
            <p:pic>
              <p:nvPicPr>
                <p:cNvPr id="332" name="Google Shape;332;p58"/>
                <p:cNvPicPr preferRelativeResize="0"/>
                <p:nvPr/>
              </p:nvPicPr>
              <p:blipFill>
                <a:blip r:embed="rId5">
                  <a:alphaModFix/>
                </a:blip>
                <a:stretch>
                  <a:fillRect/>
                </a:stretch>
              </p:blipFill>
              <p:spPr>
                <a:xfrm>
                  <a:off x="3784299" y="2145182"/>
                  <a:ext cx="358976" cy="339970"/>
                </a:xfrm>
                <a:prstGeom prst="rect">
                  <a:avLst/>
                </a:prstGeom>
                <a:noFill/>
                <a:ln>
                  <a:noFill/>
                </a:ln>
              </p:spPr>
            </p:pic>
            <p:pic>
              <p:nvPicPr>
                <p:cNvPr id="333" name="Google Shape;333;p58"/>
                <p:cNvPicPr preferRelativeResize="0"/>
                <p:nvPr/>
              </p:nvPicPr>
              <p:blipFill>
                <a:blip r:embed="rId5">
                  <a:alphaModFix/>
                </a:blip>
                <a:stretch>
                  <a:fillRect/>
                </a:stretch>
              </p:blipFill>
              <p:spPr>
                <a:xfrm>
                  <a:off x="3784299" y="2582850"/>
                  <a:ext cx="358976" cy="339970"/>
                </a:xfrm>
                <a:prstGeom prst="rect">
                  <a:avLst/>
                </a:prstGeom>
                <a:noFill/>
                <a:ln>
                  <a:noFill/>
                </a:ln>
              </p:spPr>
            </p:pic>
            <p:pic>
              <p:nvPicPr>
                <p:cNvPr id="334" name="Google Shape;334;p58"/>
                <p:cNvPicPr preferRelativeResize="0"/>
                <p:nvPr/>
              </p:nvPicPr>
              <p:blipFill>
                <a:blip r:embed="rId5">
                  <a:alphaModFix/>
                </a:blip>
                <a:stretch>
                  <a:fillRect/>
                </a:stretch>
              </p:blipFill>
              <p:spPr>
                <a:xfrm>
                  <a:off x="3784299" y="3020518"/>
                  <a:ext cx="358976" cy="339970"/>
                </a:xfrm>
                <a:prstGeom prst="rect">
                  <a:avLst/>
                </a:prstGeom>
                <a:noFill/>
                <a:ln>
                  <a:noFill/>
                </a:ln>
              </p:spPr>
            </p:pic>
            <p:pic>
              <p:nvPicPr>
                <p:cNvPr id="335" name="Google Shape;335;p58"/>
                <p:cNvPicPr preferRelativeResize="0"/>
                <p:nvPr/>
              </p:nvPicPr>
              <p:blipFill>
                <a:blip r:embed="rId5">
                  <a:alphaModFix/>
                </a:blip>
                <a:stretch>
                  <a:fillRect/>
                </a:stretch>
              </p:blipFill>
              <p:spPr>
                <a:xfrm>
                  <a:off x="3784299" y="3468130"/>
                  <a:ext cx="358976" cy="339970"/>
                </a:xfrm>
                <a:prstGeom prst="rect">
                  <a:avLst/>
                </a:prstGeom>
                <a:noFill/>
                <a:ln>
                  <a:noFill/>
                </a:ln>
              </p:spPr>
            </p:pic>
            <p:pic>
              <p:nvPicPr>
                <p:cNvPr id="336" name="Google Shape;336;p58"/>
                <p:cNvPicPr preferRelativeResize="0"/>
                <p:nvPr/>
              </p:nvPicPr>
              <p:blipFill>
                <a:blip r:embed="rId5">
                  <a:alphaModFix/>
                </a:blip>
                <a:stretch>
                  <a:fillRect/>
                </a:stretch>
              </p:blipFill>
              <p:spPr>
                <a:xfrm>
                  <a:off x="3784299" y="3915729"/>
                  <a:ext cx="358976" cy="339970"/>
                </a:xfrm>
                <a:prstGeom prst="rect">
                  <a:avLst/>
                </a:prstGeom>
                <a:noFill/>
                <a:ln>
                  <a:noFill/>
                </a:ln>
              </p:spPr>
            </p:pic>
            <p:pic>
              <p:nvPicPr>
                <p:cNvPr id="337" name="Google Shape;337;p58"/>
                <p:cNvPicPr preferRelativeResize="0"/>
                <p:nvPr/>
              </p:nvPicPr>
              <p:blipFill>
                <a:blip r:embed="rId5">
                  <a:alphaModFix/>
                </a:blip>
                <a:stretch>
                  <a:fillRect/>
                </a:stretch>
              </p:blipFill>
              <p:spPr>
                <a:xfrm>
                  <a:off x="3784299" y="4315779"/>
                  <a:ext cx="358976" cy="339970"/>
                </a:xfrm>
                <a:prstGeom prst="rect">
                  <a:avLst/>
                </a:prstGeom>
                <a:noFill/>
                <a:ln>
                  <a:noFill/>
                </a:ln>
              </p:spPr>
            </p:pic>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10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9"/>
          <p:cNvSpPr txBox="1">
            <a:spLocks noGrp="1"/>
          </p:cNvSpPr>
          <p:nvPr>
            <p:ph type="title" idx="4294967295"/>
          </p:nvPr>
        </p:nvSpPr>
        <p:spPr>
          <a:xfrm>
            <a:off x="283325" y="301600"/>
            <a:ext cx="81330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sz="2400" b="0">
                <a:solidFill>
                  <a:srgbClr val="231536"/>
                </a:solidFill>
              </a:rPr>
              <a:t>Maker: A decentralized credit facility for secured lending</a:t>
            </a:r>
            <a:endParaRPr sz="2400" b="0">
              <a:solidFill>
                <a:srgbClr val="231536"/>
              </a:solidFill>
            </a:endParaRPr>
          </a:p>
        </p:txBody>
      </p:sp>
      <p:grpSp>
        <p:nvGrpSpPr>
          <p:cNvPr id="343" name="Google Shape;343;p59"/>
          <p:cNvGrpSpPr/>
          <p:nvPr/>
        </p:nvGrpSpPr>
        <p:grpSpPr>
          <a:xfrm>
            <a:off x="353250" y="1257625"/>
            <a:ext cx="8063078" cy="3426650"/>
            <a:chOff x="353250" y="1257625"/>
            <a:chExt cx="8063078" cy="3426650"/>
          </a:xfrm>
        </p:grpSpPr>
        <p:pic>
          <p:nvPicPr>
            <p:cNvPr id="344" name="Google Shape;344;p59"/>
            <p:cNvPicPr preferRelativeResize="0"/>
            <p:nvPr/>
          </p:nvPicPr>
          <p:blipFill>
            <a:blip r:embed="rId3">
              <a:alphaModFix/>
            </a:blip>
            <a:stretch>
              <a:fillRect/>
            </a:stretch>
          </p:blipFill>
          <p:spPr>
            <a:xfrm>
              <a:off x="4962577" y="1257625"/>
              <a:ext cx="3453751" cy="2765527"/>
            </a:xfrm>
            <a:prstGeom prst="rect">
              <a:avLst/>
            </a:prstGeom>
            <a:noFill/>
            <a:ln>
              <a:noFill/>
            </a:ln>
          </p:spPr>
        </p:pic>
        <p:sp>
          <p:nvSpPr>
            <p:cNvPr id="345" name="Google Shape;345;p59"/>
            <p:cNvSpPr txBox="1"/>
            <p:nvPr/>
          </p:nvSpPr>
          <p:spPr>
            <a:xfrm>
              <a:off x="353250" y="1363575"/>
              <a:ext cx="4281600" cy="3320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Dai loans always have a loan to value ratio </a:t>
              </a:r>
              <a:r>
                <a:rPr lang="en" b="1">
                  <a:latin typeface="Helvetica Neue"/>
                  <a:ea typeface="Helvetica Neue"/>
                  <a:cs typeface="Helvetica Neue"/>
                  <a:sym typeface="Helvetica Neue"/>
                </a:rPr>
                <a:t>(LTV) &lt; 1</a:t>
              </a:r>
              <a:r>
                <a:rPr lang="en">
                  <a:latin typeface="Helvetica Neue"/>
                  <a:ea typeface="Helvetica Neue"/>
                  <a:cs typeface="Helvetica Neue"/>
                  <a:sym typeface="Helvetica Neue"/>
                </a:rPr>
                <a:t> or </a:t>
              </a:r>
              <a:r>
                <a:rPr lang="en" b="1">
                  <a:latin typeface="Helvetica Neue"/>
                  <a:ea typeface="Helvetica Neue"/>
                  <a:cs typeface="Helvetica Neue"/>
                  <a:sym typeface="Helvetica Neue"/>
                </a:rPr>
                <a:t>collateralization ratio &gt; 100%</a:t>
              </a:r>
              <a:endParaRPr b="1">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Dollar is the world’s most used currency, hence </a:t>
              </a:r>
              <a:r>
                <a:rPr lang="en" b="1">
                  <a:latin typeface="Helvetica Neue"/>
                  <a:ea typeface="Helvetica Neue"/>
                  <a:cs typeface="Helvetica Neue"/>
                  <a:sym typeface="Helvetica Neue"/>
                </a:rPr>
                <a:t>Dai peg to $</a:t>
              </a:r>
              <a:endParaRPr>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Repay Dai + fee to retrieve collateral</a:t>
              </a:r>
              <a:endParaRPr>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b="1">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b="1">
                  <a:solidFill>
                    <a:srgbClr val="202729"/>
                  </a:solidFill>
                  <a:latin typeface="Helvetica Neue"/>
                  <a:ea typeface="Helvetica Neue"/>
                  <a:cs typeface="Helvetica Neue"/>
                  <a:sym typeface="Helvetica Neue"/>
                </a:rPr>
                <a:t>For every Dai, there is an excess of collateral.</a:t>
              </a:r>
              <a:endParaRPr b="1">
                <a:latin typeface="Helvetica Neue"/>
                <a:ea typeface="Helvetica Neue"/>
                <a:cs typeface="Helvetica Neue"/>
                <a:sym typeface="Helvetica Neue"/>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0"/>
          <p:cNvSpPr txBox="1">
            <a:spLocks noGrp="1"/>
          </p:cNvSpPr>
          <p:nvPr>
            <p:ph type="title" idx="4294967295"/>
          </p:nvPr>
        </p:nvSpPr>
        <p:spPr>
          <a:xfrm>
            <a:off x="283325" y="301600"/>
            <a:ext cx="81330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sz="2400" b="0">
                <a:solidFill>
                  <a:srgbClr val="231536"/>
                </a:solidFill>
              </a:rPr>
              <a:t>Maker: A decentralized credit facility for secured lending</a:t>
            </a:r>
            <a:endParaRPr sz="2400" b="0">
              <a:solidFill>
                <a:srgbClr val="231536"/>
              </a:solidFill>
            </a:endParaRPr>
          </a:p>
        </p:txBody>
      </p:sp>
      <p:sp>
        <p:nvSpPr>
          <p:cNvPr id="351" name="Google Shape;351;p60"/>
          <p:cNvSpPr txBox="1"/>
          <p:nvPr/>
        </p:nvSpPr>
        <p:spPr>
          <a:xfrm>
            <a:off x="353250" y="1363575"/>
            <a:ext cx="4281600" cy="2967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A Vault is </a:t>
            </a:r>
            <a:r>
              <a:rPr lang="en" b="1">
                <a:latin typeface="Helvetica Neue"/>
                <a:ea typeface="Helvetica Neue"/>
                <a:cs typeface="Helvetica Neue"/>
                <a:sym typeface="Helvetica Neue"/>
              </a:rPr>
              <a:t>automatically liquidated </a:t>
            </a:r>
            <a:r>
              <a:rPr lang="en">
                <a:latin typeface="Helvetica Neue"/>
                <a:ea typeface="Helvetica Neue"/>
                <a:cs typeface="Helvetica Neue"/>
                <a:sym typeface="Helvetica Neue"/>
              </a:rPr>
              <a:t>if the collateral value (in USD) falls too low</a:t>
            </a:r>
            <a:endParaRPr>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Part of the collateral is auctioned off by the Protocol to cover the outstanding debt + penalty fee</a:t>
            </a:r>
            <a:endParaRPr>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Dai is then </a:t>
            </a:r>
            <a:r>
              <a:rPr lang="en" b="1">
                <a:latin typeface="Helvetica Neue"/>
                <a:ea typeface="Helvetica Neue"/>
                <a:cs typeface="Helvetica Neue"/>
                <a:sym typeface="Helvetica Neue"/>
              </a:rPr>
              <a:t>burned by the protocol </a:t>
            </a:r>
            <a:r>
              <a:rPr lang="en">
                <a:latin typeface="Helvetica Neue"/>
                <a:ea typeface="Helvetica Neue"/>
                <a:cs typeface="Helvetica Neue"/>
                <a:sym typeface="Helvetica Neue"/>
              </a:rPr>
              <a:t>to </a:t>
            </a:r>
            <a:r>
              <a:rPr lang="en" b="1">
                <a:latin typeface="Helvetica Neue"/>
                <a:ea typeface="Helvetica Neue"/>
                <a:cs typeface="Helvetica Neue"/>
                <a:sym typeface="Helvetica Neue"/>
              </a:rPr>
              <a:t>decrease the supply</a:t>
            </a:r>
            <a:endParaRPr b="1">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Vault owner receives the leftover collateral </a:t>
            </a:r>
            <a:endParaRPr>
              <a:latin typeface="Helvetica Neue"/>
              <a:ea typeface="Helvetica Neue"/>
              <a:cs typeface="Helvetica Neue"/>
              <a:sym typeface="Helvetica Neue"/>
            </a:endParaRPr>
          </a:p>
        </p:txBody>
      </p:sp>
      <p:pic>
        <p:nvPicPr>
          <p:cNvPr id="352" name="Google Shape;352;p60"/>
          <p:cNvPicPr preferRelativeResize="0"/>
          <p:nvPr/>
        </p:nvPicPr>
        <p:blipFill>
          <a:blip r:embed="rId3">
            <a:alphaModFix/>
          </a:blip>
          <a:stretch>
            <a:fillRect/>
          </a:stretch>
        </p:blipFill>
        <p:spPr>
          <a:xfrm>
            <a:off x="4808948" y="1041963"/>
            <a:ext cx="3607375" cy="3571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1"/>
          <p:cNvSpPr txBox="1">
            <a:spLocks noGrp="1"/>
          </p:cNvSpPr>
          <p:nvPr>
            <p:ph type="title" idx="4294967295"/>
          </p:nvPr>
        </p:nvSpPr>
        <p:spPr>
          <a:xfrm>
            <a:off x="283325" y="301600"/>
            <a:ext cx="81330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sz="2400" b="0">
                <a:solidFill>
                  <a:srgbClr val="231536"/>
                </a:solidFill>
              </a:rPr>
              <a:t>Maker: A decentralized credit facility for secured lending</a:t>
            </a:r>
            <a:endParaRPr sz="2400" b="0">
              <a:solidFill>
                <a:srgbClr val="231536"/>
              </a:solidFill>
            </a:endParaRPr>
          </a:p>
        </p:txBody>
      </p:sp>
      <p:sp>
        <p:nvSpPr>
          <p:cNvPr id="358" name="Google Shape;358;p61"/>
          <p:cNvSpPr txBox="1"/>
          <p:nvPr/>
        </p:nvSpPr>
        <p:spPr>
          <a:xfrm>
            <a:off x="353250" y="1363575"/>
            <a:ext cx="4281600" cy="3271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Maker is nothing new to its analog competitors - THE BANKS</a:t>
            </a:r>
            <a:endParaRPr>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Maker is a compact and straightforward layer of </a:t>
            </a:r>
            <a:r>
              <a:rPr lang="en" b="1">
                <a:latin typeface="Helvetica Neue"/>
                <a:ea typeface="Helvetica Neue"/>
                <a:cs typeface="Helvetica Neue"/>
                <a:sym typeface="Helvetica Neue"/>
              </a:rPr>
              <a:t>automated digital infrastructure</a:t>
            </a:r>
            <a:endParaRPr b="1">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If ICOs, STOs are considered equity financing for 21st century - programmable shares</a:t>
            </a:r>
            <a:endParaRPr>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Maker intends to provide debt financing for the 21st century - programmable credit</a:t>
            </a:r>
            <a:endParaRPr>
              <a:latin typeface="Helvetica Neue"/>
              <a:ea typeface="Helvetica Neue"/>
              <a:cs typeface="Helvetica Neue"/>
              <a:sym typeface="Helvetica Neue"/>
            </a:endParaRPr>
          </a:p>
        </p:txBody>
      </p:sp>
      <p:sp>
        <p:nvSpPr>
          <p:cNvPr id="359" name="Google Shape;359;p61"/>
          <p:cNvSpPr txBox="1"/>
          <p:nvPr/>
        </p:nvSpPr>
        <p:spPr>
          <a:xfrm>
            <a:off x="5489675" y="3355975"/>
            <a:ext cx="3087600" cy="8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The trust in Dai is backed by the decentralized pool of diverse collateral assets </a:t>
            </a:r>
            <a:endParaRPr b="1">
              <a:latin typeface="Helvetica Neue"/>
              <a:ea typeface="Helvetica Neue"/>
              <a:cs typeface="Helvetica Neue"/>
              <a:sym typeface="Helvetica Neue"/>
            </a:endParaRPr>
          </a:p>
        </p:txBody>
      </p:sp>
      <p:pic>
        <p:nvPicPr>
          <p:cNvPr id="360" name="Google Shape;360;p61"/>
          <p:cNvPicPr preferRelativeResize="0"/>
          <p:nvPr/>
        </p:nvPicPr>
        <p:blipFill rotWithShape="1">
          <a:blip r:embed="rId3">
            <a:alphaModFix/>
          </a:blip>
          <a:srcRect/>
          <a:stretch/>
        </p:blipFill>
        <p:spPr>
          <a:xfrm>
            <a:off x="5875672" y="1144212"/>
            <a:ext cx="1904276" cy="19043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2"/>
          <p:cNvSpPr txBox="1">
            <a:spLocks noGrp="1"/>
          </p:cNvSpPr>
          <p:nvPr>
            <p:ph type="title" idx="4294967295"/>
          </p:nvPr>
        </p:nvSpPr>
        <p:spPr>
          <a:xfrm>
            <a:off x="727800" y="301600"/>
            <a:ext cx="76884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b="0">
                <a:solidFill>
                  <a:srgbClr val="231536"/>
                </a:solidFill>
              </a:rPr>
              <a:t>Maker: A more efficient central bank</a:t>
            </a:r>
            <a:endParaRPr b="0">
              <a:solidFill>
                <a:srgbClr val="231536"/>
              </a:solidFill>
            </a:endParaRPr>
          </a:p>
        </p:txBody>
      </p:sp>
      <p:grpSp>
        <p:nvGrpSpPr>
          <p:cNvPr id="366" name="Google Shape;366;p62"/>
          <p:cNvGrpSpPr/>
          <p:nvPr/>
        </p:nvGrpSpPr>
        <p:grpSpPr>
          <a:xfrm>
            <a:off x="5341599" y="1185675"/>
            <a:ext cx="3340818" cy="2035620"/>
            <a:chOff x="5489674" y="1176475"/>
            <a:chExt cx="3340818" cy="2035620"/>
          </a:xfrm>
        </p:grpSpPr>
        <p:grpSp>
          <p:nvGrpSpPr>
            <p:cNvPr id="367" name="Google Shape;367;p62"/>
            <p:cNvGrpSpPr/>
            <p:nvPr/>
          </p:nvGrpSpPr>
          <p:grpSpPr>
            <a:xfrm>
              <a:off x="5544296" y="1176475"/>
              <a:ext cx="3286196" cy="2035620"/>
              <a:chOff x="5021621" y="1161325"/>
              <a:chExt cx="3286196" cy="2035620"/>
            </a:xfrm>
          </p:grpSpPr>
          <p:grpSp>
            <p:nvGrpSpPr>
              <p:cNvPr id="368" name="Google Shape;368;p62"/>
              <p:cNvGrpSpPr/>
              <p:nvPr/>
            </p:nvGrpSpPr>
            <p:grpSpPr>
              <a:xfrm>
                <a:off x="5021621" y="1161325"/>
                <a:ext cx="1917708" cy="2035620"/>
                <a:chOff x="5366550" y="1451875"/>
                <a:chExt cx="3094575" cy="3094588"/>
              </a:xfrm>
            </p:grpSpPr>
            <p:pic>
              <p:nvPicPr>
                <p:cNvPr id="369" name="Google Shape;369;p62"/>
                <p:cNvPicPr preferRelativeResize="0"/>
                <p:nvPr/>
              </p:nvPicPr>
              <p:blipFill>
                <a:blip r:embed="rId3">
                  <a:alphaModFix/>
                </a:blip>
                <a:stretch>
                  <a:fillRect/>
                </a:stretch>
              </p:blipFill>
              <p:spPr>
                <a:xfrm>
                  <a:off x="5366550" y="1451887"/>
                  <a:ext cx="3094575" cy="3094575"/>
                </a:xfrm>
                <a:prstGeom prst="rect">
                  <a:avLst/>
                </a:prstGeom>
                <a:noFill/>
                <a:ln>
                  <a:noFill/>
                </a:ln>
              </p:spPr>
            </p:pic>
            <p:pic>
              <p:nvPicPr>
                <p:cNvPr id="370" name="Google Shape;370;p62"/>
                <p:cNvPicPr preferRelativeResize="0"/>
                <p:nvPr/>
              </p:nvPicPr>
              <p:blipFill>
                <a:blip r:embed="rId4">
                  <a:alphaModFix/>
                </a:blip>
                <a:stretch>
                  <a:fillRect/>
                </a:stretch>
              </p:blipFill>
              <p:spPr>
                <a:xfrm>
                  <a:off x="6397700" y="1451875"/>
                  <a:ext cx="1032275" cy="1032274"/>
                </a:xfrm>
                <a:prstGeom prst="rect">
                  <a:avLst/>
                </a:prstGeom>
                <a:noFill/>
                <a:ln>
                  <a:noFill/>
                </a:ln>
              </p:spPr>
            </p:pic>
          </p:grpSp>
          <p:pic>
            <p:nvPicPr>
              <p:cNvPr id="371" name="Google Shape;371;p62"/>
              <p:cNvPicPr preferRelativeResize="0"/>
              <p:nvPr/>
            </p:nvPicPr>
            <p:blipFill rotWithShape="1">
              <a:blip r:embed="rId5">
                <a:alphaModFix/>
              </a:blip>
              <a:srcRect/>
              <a:stretch/>
            </p:blipFill>
            <p:spPr>
              <a:xfrm>
                <a:off x="7912285" y="1981362"/>
                <a:ext cx="395532" cy="395550"/>
              </a:xfrm>
              <a:prstGeom prst="rect">
                <a:avLst/>
              </a:prstGeom>
              <a:noFill/>
              <a:ln>
                <a:noFill/>
              </a:ln>
              <a:effectLst>
                <a:outerShdw blurRad="57150" dist="19050" dir="5400000" algn="bl" rotWithShape="0">
                  <a:srgbClr val="000000">
                    <a:alpha val="50000"/>
                  </a:srgbClr>
                </a:outerShdw>
              </a:effectLst>
            </p:spPr>
          </p:pic>
          <p:cxnSp>
            <p:nvCxnSpPr>
              <p:cNvPr id="372" name="Google Shape;372;p62"/>
              <p:cNvCxnSpPr/>
              <p:nvPr/>
            </p:nvCxnSpPr>
            <p:spPr>
              <a:xfrm>
                <a:off x="7111980" y="2177177"/>
                <a:ext cx="652800" cy="6000"/>
              </a:xfrm>
              <a:prstGeom prst="straightConnector1">
                <a:avLst/>
              </a:prstGeom>
              <a:noFill/>
              <a:ln w="38100" cap="flat" cmpd="sng">
                <a:solidFill>
                  <a:srgbClr val="000000"/>
                </a:solidFill>
                <a:prstDash val="solid"/>
                <a:round/>
                <a:headEnd type="none" w="med" len="med"/>
                <a:tailEnd type="triangle" w="med" len="med"/>
              </a:ln>
            </p:spPr>
          </p:cxnSp>
        </p:grpSp>
        <p:pic>
          <p:nvPicPr>
            <p:cNvPr id="373" name="Google Shape;373;p62"/>
            <p:cNvPicPr preferRelativeResize="0"/>
            <p:nvPr/>
          </p:nvPicPr>
          <p:blipFill>
            <a:blip r:embed="rId6">
              <a:alphaModFix/>
            </a:blip>
            <a:stretch>
              <a:fillRect/>
            </a:stretch>
          </p:blipFill>
          <p:spPr>
            <a:xfrm>
              <a:off x="5648746" y="2265138"/>
              <a:ext cx="613254" cy="535200"/>
            </a:xfrm>
            <a:prstGeom prst="rect">
              <a:avLst/>
            </a:prstGeom>
            <a:noFill/>
            <a:ln>
              <a:noFill/>
            </a:ln>
          </p:spPr>
        </p:pic>
        <p:pic>
          <p:nvPicPr>
            <p:cNvPr id="374" name="Google Shape;374;p62"/>
            <p:cNvPicPr preferRelativeResize="0"/>
            <p:nvPr/>
          </p:nvPicPr>
          <p:blipFill>
            <a:blip r:embed="rId7">
              <a:alphaModFix/>
            </a:blip>
            <a:stretch>
              <a:fillRect/>
            </a:stretch>
          </p:blipFill>
          <p:spPr>
            <a:xfrm>
              <a:off x="6311000" y="2571738"/>
              <a:ext cx="346150" cy="346150"/>
            </a:xfrm>
            <a:prstGeom prst="rect">
              <a:avLst/>
            </a:prstGeom>
            <a:noFill/>
            <a:ln>
              <a:noFill/>
            </a:ln>
          </p:spPr>
        </p:pic>
        <p:pic>
          <p:nvPicPr>
            <p:cNvPr id="375" name="Google Shape;375;p62"/>
            <p:cNvPicPr preferRelativeResize="0"/>
            <p:nvPr/>
          </p:nvPicPr>
          <p:blipFill>
            <a:blip r:embed="rId8">
              <a:alphaModFix/>
            </a:blip>
            <a:stretch>
              <a:fillRect/>
            </a:stretch>
          </p:blipFill>
          <p:spPr>
            <a:xfrm>
              <a:off x="7151425" y="1987252"/>
              <a:ext cx="254196" cy="414075"/>
            </a:xfrm>
            <a:prstGeom prst="rect">
              <a:avLst/>
            </a:prstGeom>
            <a:noFill/>
            <a:ln>
              <a:noFill/>
            </a:ln>
          </p:spPr>
        </p:pic>
        <p:pic>
          <p:nvPicPr>
            <p:cNvPr id="376" name="Google Shape;376;p62"/>
            <p:cNvPicPr preferRelativeResize="0"/>
            <p:nvPr/>
          </p:nvPicPr>
          <p:blipFill>
            <a:blip r:embed="rId9">
              <a:alphaModFix/>
            </a:blip>
            <a:stretch>
              <a:fillRect/>
            </a:stretch>
          </p:blipFill>
          <p:spPr>
            <a:xfrm>
              <a:off x="6598691" y="1880012"/>
              <a:ext cx="324973" cy="294672"/>
            </a:xfrm>
            <a:prstGeom prst="rect">
              <a:avLst/>
            </a:prstGeom>
            <a:noFill/>
            <a:ln>
              <a:noFill/>
            </a:ln>
          </p:spPr>
        </p:pic>
        <p:pic>
          <p:nvPicPr>
            <p:cNvPr id="377" name="Google Shape;377;p62"/>
            <p:cNvPicPr preferRelativeResize="0"/>
            <p:nvPr/>
          </p:nvPicPr>
          <p:blipFill>
            <a:blip r:embed="rId10">
              <a:alphaModFix/>
            </a:blip>
            <a:stretch>
              <a:fillRect/>
            </a:stretch>
          </p:blipFill>
          <p:spPr>
            <a:xfrm>
              <a:off x="6598700" y="2174687"/>
              <a:ext cx="346150" cy="397063"/>
            </a:xfrm>
            <a:prstGeom prst="rect">
              <a:avLst/>
            </a:prstGeom>
            <a:noFill/>
            <a:ln>
              <a:noFill/>
            </a:ln>
          </p:spPr>
        </p:pic>
        <p:pic>
          <p:nvPicPr>
            <p:cNvPr id="378" name="Google Shape;378;p62"/>
            <p:cNvPicPr preferRelativeResize="0"/>
            <p:nvPr/>
          </p:nvPicPr>
          <p:blipFill>
            <a:blip r:embed="rId11">
              <a:alphaModFix/>
            </a:blip>
            <a:stretch>
              <a:fillRect/>
            </a:stretch>
          </p:blipFill>
          <p:spPr>
            <a:xfrm>
              <a:off x="6919788" y="2477218"/>
              <a:ext cx="535214" cy="535200"/>
            </a:xfrm>
            <a:prstGeom prst="rect">
              <a:avLst/>
            </a:prstGeom>
            <a:noFill/>
            <a:ln>
              <a:noFill/>
            </a:ln>
          </p:spPr>
        </p:pic>
        <p:pic>
          <p:nvPicPr>
            <p:cNvPr id="379" name="Google Shape;379;p62"/>
            <p:cNvPicPr preferRelativeResize="0"/>
            <p:nvPr/>
          </p:nvPicPr>
          <p:blipFill>
            <a:blip r:embed="rId12">
              <a:alphaModFix/>
            </a:blip>
            <a:stretch>
              <a:fillRect/>
            </a:stretch>
          </p:blipFill>
          <p:spPr>
            <a:xfrm>
              <a:off x="5489674" y="1945559"/>
              <a:ext cx="254199" cy="301657"/>
            </a:xfrm>
            <a:prstGeom prst="rect">
              <a:avLst/>
            </a:prstGeom>
            <a:noFill/>
            <a:ln w="9525" cap="flat" cmpd="sng">
              <a:solidFill>
                <a:srgbClr val="F3F3F3"/>
              </a:solidFill>
              <a:prstDash val="solid"/>
              <a:round/>
              <a:headEnd type="none" w="sm" len="sm"/>
              <a:tailEnd type="none" w="sm" len="sm"/>
            </a:ln>
          </p:spPr>
        </p:pic>
        <p:pic>
          <p:nvPicPr>
            <p:cNvPr id="380" name="Google Shape;380;p62"/>
            <p:cNvPicPr preferRelativeResize="0"/>
            <p:nvPr/>
          </p:nvPicPr>
          <p:blipFill>
            <a:blip r:embed="rId13">
              <a:alphaModFix/>
            </a:blip>
            <a:stretch>
              <a:fillRect/>
            </a:stretch>
          </p:blipFill>
          <p:spPr>
            <a:xfrm>
              <a:off x="6067149" y="1931830"/>
              <a:ext cx="324975" cy="419222"/>
            </a:xfrm>
            <a:prstGeom prst="rect">
              <a:avLst/>
            </a:prstGeom>
            <a:noFill/>
            <a:ln>
              <a:noFill/>
            </a:ln>
          </p:spPr>
        </p:pic>
      </p:grpSp>
      <p:sp>
        <p:nvSpPr>
          <p:cNvPr id="381" name="Google Shape;381;p62"/>
          <p:cNvSpPr txBox="1"/>
          <p:nvPr/>
        </p:nvSpPr>
        <p:spPr>
          <a:xfrm>
            <a:off x="293775" y="1221025"/>
            <a:ext cx="4663800" cy="3185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It eliminates possibility of creating money from nothing</a:t>
            </a:r>
            <a:endParaRPr>
              <a:latin typeface="Helvetica Neue"/>
              <a:ea typeface="Helvetica Neue"/>
              <a:cs typeface="Helvetica Neue"/>
              <a:sym typeface="Helvetica Neue"/>
            </a:endParaRPr>
          </a:p>
          <a:p>
            <a:pPr marL="457200" lvl="0" indent="0" algn="l" rtl="0">
              <a:spcBef>
                <a:spcPts val="0"/>
              </a:spcBef>
              <a:spcAft>
                <a:spcPts val="0"/>
              </a:spcAft>
              <a:buNone/>
            </a:pPr>
            <a:endParaRPr>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It eliminates the intermediaries</a:t>
            </a:r>
            <a:endParaRPr>
              <a:latin typeface="Helvetica Neue"/>
              <a:ea typeface="Helvetica Neue"/>
              <a:cs typeface="Helvetica Neue"/>
              <a:sym typeface="Helvetica Neue"/>
            </a:endParaRPr>
          </a:p>
          <a:p>
            <a:pPr marL="914400" lvl="0" indent="0" algn="l" rtl="0">
              <a:spcBef>
                <a:spcPts val="0"/>
              </a:spcBef>
              <a:spcAft>
                <a:spcPts val="0"/>
              </a:spcAft>
              <a:buNone/>
            </a:pPr>
            <a:endParaRPr>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The direct lending makes it easy for the Maker governors(MKR holders) to control the Dai supply</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sz="1800" b="1">
                <a:latin typeface="Helvetica Neue"/>
                <a:ea typeface="Helvetica Neue"/>
                <a:cs typeface="Helvetica Neue"/>
                <a:sym typeface="Helvetica Neue"/>
              </a:rPr>
              <a:t>Good Dai is good collateral</a:t>
            </a:r>
            <a:endParaRPr sz="1800" b="1">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3"/>
          <p:cNvSpPr txBox="1">
            <a:spLocks noGrp="1"/>
          </p:cNvSpPr>
          <p:nvPr>
            <p:ph type="title" idx="4294967295"/>
          </p:nvPr>
        </p:nvSpPr>
        <p:spPr>
          <a:xfrm>
            <a:off x="676275" y="301600"/>
            <a:ext cx="76884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b="0">
                <a:solidFill>
                  <a:srgbClr val="231536"/>
                </a:solidFill>
              </a:rPr>
              <a:t>Collateral USD Value</a:t>
            </a:r>
            <a:endParaRPr b="0">
              <a:solidFill>
                <a:srgbClr val="231536"/>
              </a:solidFill>
            </a:endParaRPr>
          </a:p>
        </p:txBody>
      </p:sp>
      <p:pic>
        <p:nvPicPr>
          <p:cNvPr id="387" name="Google Shape;387;p63"/>
          <p:cNvPicPr preferRelativeResize="0"/>
          <p:nvPr/>
        </p:nvPicPr>
        <p:blipFill>
          <a:blip r:embed="rId3">
            <a:alphaModFix/>
          </a:blip>
          <a:stretch>
            <a:fillRect/>
          </a:stretch>
        </p:blipFill>
        <p:spPr>
          <a:xfrm>
            <a:off x="676275" y="1299388"/>
            <a:ext cx="7791450" cy="3152775"/>
          </a:xfrm>
          <a:prstGeom prst="rect">
            <a:avLst/>
          </a:prstGeom>
          <a:noFill/>
          <a:ln>
            <a:noFill/>
          </a:ln>
        </p:spPr>
      </p:pic>
      <p:sp>
        <p:nvSpPr>
          <p:cNvPr id="388" name="Google Shape;388;p63"/>
          <p:cNvSpPr txBox="1"/>
          <p:nvPr/>
        </p:nvSpPr>
        <p:spPr>
          <a:xfrm>
            <a:off x="676275" y="836800"/>
            <a:ext cx="6088500" cy="6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300 Million USD worth of collateral backing 100 Million Dai</a:t>
            </a:r>
            <a:endParaRPr>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4"/>
          <p:cNvSpPr txBox="1">
            <a:spLocks noGrp="1"/>
          </p:cNvSpPr>
          <p:nvPr>
            <p:ph type="title" idx="4294967295"/>
          </p:nvPr>
        </p:nvSpPr>
        <p:spPr>
          <a:xfrm>
            <a:off x="727800" y="301600"/>
            <a:ext cx="76884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sz="2600" b="0">
                <a:solidFill>
                  <a:srgbClr val="231536"/>
                </a:solidFill>
              </a:rPr>
              <a:t>MakerDAO: A decentralized insurance company</a:t>
            </a:r>
            <a:endParaRPr sz="2600" b="0">
              <a:solidFill>
                <a:srgbClr val="231536"/>
              </a:solidFill>
            </a:endParaRPr>
          </a:p>
        </p:txBody>
      </p:sp>
      <p:grpSp>
        <p:nvGrpSpPr>
          <p:cNvPr id="394" name="Google Shape;394;p64"/>
          <p:cNvGrpSpPr/>
          <p:nvPr/>
        </p:nvGrpSpPr>
        <p:grpSpPr>
          <a:xfrm>
            <a:off x="5738100" y="1441338"/>
            <a:ext cx="2560909" cy="2329397"/>
            <a:chOff x="5738100" y="1441338"/>
            <a:chExt cx="2560909" cy="2329397"/>
          </a:xfrm>
        </p:grpSpPr>
        <p:pic>
          <p:nvPicPr>
            <p:cNvPr id="395" name="Google Shape;395;p64"/>
            <p:cNvPicPr preferRelativeResize="0"/>
            <p:nvPr/>
          </p:nvPicPr>
          <p:blipFill>
            <a:blip r:embed="rId3">
              <a:alphaModFix/>
            </a:blip>
            <a:stretch>
              <a:fillRect/>
            </a:stretch>
          </p:blipFill>
          <p:spPr>
            <a:xfrm>
              <a:off x="5738100" y="1441338"/>
              <a:ext cx="2560901" cy="2260824"/>
            </a:xfrm>
            <a:prstGeom prst="rect">
              <a:avLst/>
            </a:prstGeom>
            <a:noFill/>
            <a:ln>
              <a:noFill/>
            </a:ln>
          </p:spPr>
        </p:pic>
        <p:pic>
          <p:nvPicPr>
            <p:cNvPr id="396" name="Google Shape;396;p64"/>
            <p:cNvPicPr preferRelativeResize="0"/>
            <p:nvPr/>
          </p:nvPicPr>
          <p:blipFill>
            <a:blip r:embed="rId4">
              <a:alphaModFix/>
            </a:blip>
            <a:stretch>
              <a:fillRect/>
            </a:stretch>
          </p:blipFill>
          <p:spPr>
            <a:xfrm>
              <a:off x="6609762" y="2162962"/>
              <a:ext cx="817575" cy="817575"/>
            </a:xfrm>
            <a:prstGeom prst="rect">
              <a:avLst/>
            </a:prstGeom>
            <a:noFill/>
            <a:ln>
              <a:noFill/>
            </a:ln>
          </p:spPr>
        </p:pic>
        <p:pic>
          <p:nvPicPr>
            <p:cNvPr id="397" name="Google Shape;397;p64"/>
            <p:cNvPicPr preferRelativeResize="0"/>
            <p:nvPr/>
          </p:nvPicPr>
          <p:blipFill>
            <a:blip r:embed="rId4">
              <a:alphaModFix/>
            </a:blip>
            <a:stretch>
              <a:fillRect/>
            </a:stretch>
          </p:blipFill>
          <p:spPr>
            <a:xfrm>
              <a:off x="7061459" y="1646834"/>
              <a:ext cx="205999" cy="205976"/>
            </a:xfrm>
            <a:prstGeom prst="rect">
              <a:avLst/>
            </a:prstGeom>
            <a:noFill/>
            <a:ln>
              <a:noFill/>
            </a:ln>
          </p:spPr>
        </p:pic>
        <p:pic>
          <p:nvPicPr>
            <p:cNvPr id="398" name="Google Shape;398;p64"/>
            <p:cNvPicPr preferRelativeResize="0"/>
            <p:nvPr/>
          </p:nvPicPr>
          <p:blipFill>
            <a:blip r:embed="rId4">
              <a:alphaModFix/>
            </a:blip>
            <a:stretch>
              <a:fillRect/>
            </a:stretch>
          </p:blipFill>
          <p:spPr>
            <a:xfrm>
              <a:off x="8016259" y="1852809"/>
              <a:ext cx="205999" cy="205976"/>
            </a:xfrm>
            <a:prstGeom prst="rect">
              <a:avLst/>
            </a:prstGeom>
            <a:noFill/>
            <a:ln>
              <a:noFill/>
            </a:ln>
          </p:spPr>
        </p:pic>
        <p:pic>
          <p:nvPicPr>
            <p:cNvPr id="399" name="Google Shape;399;p64"/>
            <p:cNvPicPr preferRelativeResize="0"/>
            <p:nvPr/>
          </p:nvPicPr>
          <p:blipFill>
            <a:blip r:embed="rId4">
              <a:alphaModFix/>
            </a:blip>
            <a:stretch>
              <a:fillRect/>
            </a:stretch>
          </p:blipFill>
          <p:spPr>
            <a:xfrm>
              <a:off x="8093009" y="2571759"/>
              <a:ext cx="205999" cy="205976"/>
            </a:xfrm>
            <a:prstGeom prst="rect">
              <a:avLst/>
            </a:prstGeom>
            <a:noFill/>
            <a:ln>
              <a:noFill/>
            </a:ln>
          </p:spPr>
        </p:pic>
        <p:pic>
          <p:nvPicPr>
            <p:cNvPr id="400" name="Google Shape;400;p64"/>
            <p:cNvPicPr preferRelativeResize="0"/>
            <p:nvPr/>
          </p:nvPicPr>
          <p:blipFill>
            <a:blip r:embed="rId4">
              <a:alphaModFix/>
            </a:blip>
            <a:stretch>
              <a:fillRect/>
            </a:stretch>
          </p:blipFill>
          <p:spPr>
            <a:xfrm>
              <a:off x="8093009" y="3358784"/>
              <a:ext cx="205999" cy="205975"/>
            </a:xfrm>
            <a:prstGeom prst="rect">
              <a:avLst/>
            </a:prstGeom>
            <a:noFill/>
            <a:ln>
              <a:noFill/>
            </a:ln>
          </p:spPr>
        </p:pic>
        <p:pic>
          <p:nvPicPr>
            <p:cNvPr id="401" name="Google Shape;401;p64"/>
            <p:cNvPicPr preferRelativeResize="0"/>
            <p:nvPr/>
          </p:nvPicPr>
          <p:blipFill>
            <a:blip r:embed="rId4">
              <a:alphaModFix/>
            </a:blip>
            <a:stretch>
              <a:fillRect/>
            </a:stretch>
          </p:blipFill>
          <p:spPr>
            <a:xfrm>
              <a:off x="6233709" y="1768359"/>
              <a:ext cx="206000" cy="205976"/>
            </a:xfrm>
            <a:prstGeom prst="rect">
              <a:avLst/>
            </a:prstGeom>
            <a:noFill/>
            <a:ln>
              <a:noFill/>
            </a:ln>
          </p:spPr>
        </p:pic>
        <p:pic>
          <p:nvPicPr>
            <p:cNvPr id="402" name="Google Shape;402;p64"/>
            <p:cNvPicPr preferRelativeResize="0"/>
            <p:nvPr/>
          </p:nvPicPr>
          <p:blipFill>
            <a:blip r:embed="rId4">
              <a:alphaModFix/>
            </a:blip>
            <a:stretch>
              <a:fillRect/>
            </a:stretch>
          </p:blipFill>
          <p:spPr>
            <a:xfrm>
              <a:off x="6027709" y="2642034"/>
              <a:ext cx="206000" cy="205976"/>
            </a:xfrm>
            <a:prstGeom prst="rect">
              <a:avLst/>
            </a:prstGeom>
            <a:noFill/>
            <a:ln>
              <a:noFill/>
            </a:ln>
          </p:spPr>
        </p:pic>
        <p:pic>
          <p:nvPicPr>
            <p:cNvPr id="403" name="Google Shape;403;p64"/>
            <p:cNvPicPr preferRelativeResize="0"/>
            <p:nvPr/>
          </p:nvPicPr>
          <p:blipFill>
            <a:blip r:embed="rId4">
              <a:alphaModFix/>
            </a:blip>
            <a:stretch>
              <a:fillRect/>
            </a:stretch>
          </p:blipFill>
          <p:spPr>
            <a:xfrm>
              <a:off x="7061459" y="3564759"/>
              <a:ext cx="205999" cy="205975"/>
            </a:xfrm>
            <a:prstGeom prst="rect">
              <a:avLst/>
            </a:prstGeom>
            <a:noFill/>
            <a:ln>
              <a:noFill/>
            </a:ln>
          </p:spPr>
        </p:pic>
        <p:pic>
          <p:nvPicPr>
            <p:cNvPr id="404" name="Google Shape;404;p64"/>
            <p:cNvPicPr preferRelativeResize="0"/>
            <p:nvPr/>
          </p:nvPicPr>
          <p:blipFill>
            <a:blip r:embed="rId4">
              <a:alphaModFix/>
            </a:blip>
            <a:stretch>
              <a:fillRect/>
            </a:stretch>
          </p:blipFill>
          <p:spPr>
            <a:xfrm>
              <a:off x="6130534" y="3358784"/>
              <a:ext cx="206000" cy="205975"/>
            </a:xfrm>
            <a:prstGeom prst="rect">
              <a:avLst/>
            </a:prstGeom>
            <a:noFill/>
            <a:ln>
              <a:noFill/>
            </a:ln>
          </p:spPr>
        </p:pic>
      </p:grpSp>
      <p:sp>
        <p:nvSpPr>
          <p:cNvPr id="405" name="Google Shape;405;p64"/>
          <p:cNvSpPr txBox="1"/>
          <p:nvPr/>
        </p:nvSpPr>
        <p:spPr>
          <a:xfrm>
            <a:off x="293775" y="1032050"/>
            <a:ext cx="4663800" cy="34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latin typeface="Helvetica Neue"/>
                <a:ea typeface="Helvetica Neue"/>
                <a:cs typeface="Helvetica Neue"/>
                <a:sym typeface="Helvetica Neue"/>
              </a:rPr>
              <a:t>MKR tokens holders function as governors of the Maker protocol:</a:t>
            </a:r>
            <a:endParaRPr b="1">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b="1">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They decide on the specific collateral assets for the system</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Set the amount of Dai that can be borrowed against the collateral</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Determine the collateralization ratios of these assets</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Charge an interest rate called the "stability fee"</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Last resort lenders to the system by wiping off bad debt (MKR Inflation).</a:t>
            </a:r>
            <a:endParaRPr>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65"/>
          <p:cNvPicPr preferRelativeResize="0"/>
          <p:nvPr/>
        </p:nvPicPr>
        <p:blipFill rotWithShape="1">
          <a:blip r:embed="rId3">
            <a:alphaModFix/>
          </a:blip>
          <a:srcRect/>
          <a:stretch/>
        </p:blipFill>
        <p:spPr>
          <a:xfrm>
            <a:off x="0" y="-220138"/>
            <a:ext cx="9143999" cy="5363639"/>
          </a:xfrm>
          <a:prstGeom prst="rect">
            <a:avLst/>
          </a:prstGeom>
          <a:noFill/>
          <a:ln>
            <a:noFill/>
          </a:ln>
        </p:spPr>
      </p:pic>
      <p:sp>
        <p:nvSpPr>
          <p:cNvPr id="411" name="Google Shape;411;p65"/>
          <p:cNvSpPr txBox="1"/>
          <p:nvPr/>
        </p:nvSpPr>
        <p:spPr>
          <a:xfrm>
            <a:off x="5489400" y="204975"/>
            <a:ext cx="36546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EFEFEF"/>
                </a:solidFill>
                <a:latin typeface="Helvetica Neue"/>
                <a:ea typeface="Helvetica Neue"/>
                <a:cs typeface="Helvetica Neue"/>
                <a:sym typeface="Helvetica Neue"/>
              </a:rPr>
              <a:t>Peer-to-Peer Electronic Cash</a:t>
            </a:r>
            <a:endParaRPr sz="1800" b="1">
              <a:solidFill>
                <a:srgbClr val="EFEFE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6"/>
          <p:cNvSpPr txBox="1">
            <a:spLocks noGrp="1"/>
          </p:cNvSpPr>
          <p:nvPr>
            <p:ph type="title" idx="4294967295"/>
          </p:nvPr>
        </p:nvSpPr>
        <p:spPr>
          <a:xfrm>
            <a:off x="727800" y="301600"/>
            <a:ext cx="76884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b="0">
                <a:solidFill>
                  <a:srgbClr val="231536"/>
                </a:solidFill>
              </a:rPr>
              <a:t>Maker: A trustless derivatives factory</a:t>
            </a:r>
            <a:endParaRPr b="0">
              <a:solidFill>
                <a:srgbClr val="231536"/>
              </a:solidFill>
            </a:endParaRPr>
          </a:p>
        </p:txBody>
      </p:sp>
      <p:pic>
        <p:nvPicPr>
          <p:cNvPr id="417" name="Google Shape;417;p66"/>
          <p:cNvPicPr preferRelativeResize="0"/>
          <p:nvPr/>
        </p:nvPicPr>
        <p:blipFill>
          <a:blip r:embed="rId3">
            <a:alphaModFix/>
          </a:blip>
          <a:stretch>
            <a:fillRect/>
          </a:stretch>
        </p:blipFill>
        <p:spPr>
          <a:xfrm>
            <a:off x="6031525" y="1602375"/>
            <a:ext cx="1938750" cy="1938750"/>
          </a:xfrm>
          <a:prstGeom prst="rect">
            <a:avLst/>
          </a:prstGeom>
          <a:noFill/>
          <a:ln>
            <a:noFill/>
          </a:ln>
        </p:spPr>
      </p:pic>
      <p:pic>
        <p:nvPicPr>
          <p:cNvPr id="418" name="Google Shape;418;p66"/>
          <p:cNvPicPr preferRelativeResize="0"/>
          <p:nvPr/>
        </p:nvPicPr>
        <p:blipFill rotWithShape="1">
          <a:blip r:embed="rId4">
            <a:alphaModFix/>
          </a:blip>
          <a:srcRect/>
          <a:stretch/>
        </p:blipFill>
        <p:spPr>
          <a:xfrm>
            <a:off x="1173725" y="1837596"/>
            <a:ext cx="880905" cy="1468309"/>
          </a:xfrm>
          <a:prstGeom prst="rect">
            <a:avLst/>
          </a:prstGeom>
          <a:noFill/>
          <a:ln>
            <a:noFill/>
          </a:ln>
        </p:spPr>
      </p:pic>
      <p:cxnSp>
        <p:nvCxnSpPr>
          <p:cNvPr id="419" name="Google Shape;419;p66"/>
          <p:cNvCxnSpPr/>
          <p:nvPr/>
        </p:nvCxnSpPr>
        <p:spPr>
          <a:xfrm rot="10800000" flipH="1">
            <a:off x="2490090" y="2161568"/>
            <a:ext cx="3106200" cy="18000"/>
          </a:xfrm>
          <a:prstGeom prst="straightConnector1">
            <a:avLst/>
          </a:prstGeom>
          <a:noFill/>
          <a:ln w="38100" cap="flat" cmpd="sng">
            <a:solidFill>
              <a:srgbClr val="231536"/>
            </a:solidFill>
            <a:prstDash val="solid"/>
            <a:round/>
            <a:headEnd type="none" w="med" len="med"/>
            <a:tailEnd type="triangle" w="med" len="med"/>
          </a:ln>
        </p:spPr>
      </p:cxnSp>
      <p:sp>
        <p:nvSpPr>
          <p:cNvPr id="420" name="Google Shape;420;p66"/>
          <p:cNvSpPr/>
          <p:nvPr/>
        </p:nvSpPr>
        <p:spPr>
          <a:xfrm>
            <a:off x="3865562" y="2016856"/>
            <a:ext cx="939900" cy="2724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31536"/>
                </a:solidFill>
                <a:highlight>
                  <a:srgbClr val="EFEFEF"/>
                </a:highlight>
              </a:rPr>
              <a:t>Deposits</a:t>
            </a:r>
            <a:endParaRPr sz="800">
              <a:solidFill>
                <a:srgbClr val="231536"/>
              </a:solidFill>
              <a:highlight>
                <a:srgbClr val="EFEFEF"/>
              </a:highlight>
            </a:endParaRPr>
          </a:p>
        </p:txBody>
      </p:sp>
      <p:cxnSp>
        <p:nvCxnSpPr>
          <p:cNvPr id="421" name="Google Shape;421;p66"/>
          <p:cNvCxnSpPr/>
          <p:nvPr/>
        </p:nvCxnSpPr>
        <p:spPr>
          <a:xfrm flipH="1">
            <a:off x="2459907" y="3190677"/>
            <a:ext cx="3070200" cy="33600"/>
          </a:xfrm>
          <a:prstGeom prst="straightConnector1">
            <a:avLst/>
          </a:prstGeom>
          <a:noFill/>
          <a:ln w="38100" cap="flat" cmpd="sng">
            <a:solidFill>
              <a:srgbClr val="231536"/>
            </a:solidFill>
            <a:prstDash val="solid"/>
            <a:round/>
            <a:headEnd type="none" w="med" len="med"/>
            <a:tailEnd type="triangle" w="med" len="med"/>
          </a:ln>
        </p:spPr>
      </p:cxnSp>
      <p:sp>
        <p:nvSpPr>
          <p:cNvPr id="422" name="Google Shape;422;p66"/>
          <p:cNvSpPr/>
          <p:nvPr/>
        </p:nvSpPr>
        <p:spPr>
          <a:xfrm>
            <a:off x="3827752" y="3066497"/>
            <a:ext cx="960900" cy="2820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31536"/>
                </a:solidFill>
                <a:highlight>
                  <a:srgbClr val="EFEFEF"/>
                </a:highlight>
              </a:rPr>
              <a:t>Receives</a:t>
            </a:r>
            <a:endParaRPr sz="800">
              <a:solidFill>
                <a:srgbClr val="231536"/>
              </a:solidFill>
              <a:highlight>
                <a:srgbClr val="EFEFEF"/>
              </a:highlight>
            </a:endParaRPr>
          </a:p>
        </p:txBody>
      </p:sp>
      <p:pic>
        <p:nvPicPr>
          <p:cNvPr id="423" name="Google Shape;423;p66"/>
          <p:cNvPicPr preferRelativeResize="0"/>
          <p:nvPr/>
        </p:nvPicPr>
        <p:blipFill rotWithShape="1">
          <a:blip r:embed="rId5">
            <a:alphaModFix/>
          </a:blip>
          <a:srcRect/>
          <a:stretch/>
        </p:blipFill>
        <p:spPr>
          <a:xfrm>
            <a:off x="2812072" y="1883755"/>
            <a:ext cx="538566" cy="538592"/>
          </a:xfrm>
          <a:prstGeom prst="rect">
            <a:avLst/>
          </a:prstGeom>
          <a:noFill/>
          <a:ln>
            <a:noFill/>
          </a:ln>
          <a:effectLst>
            <a:outerShdw blurRad="57150" dist="19050" dir="5400000" algn="bl" rotWithShape="0">
              <a:srgbClr val="000000">
                <a:alpha val="50000"/>
              </a:srgbClr>
            </a:outerShdw>
          </a:effectLst>
        </p:spPr>
      </p:pic>
      <p:sp>
        <p:nvSpPr>
          <p:cNvPr id="424" name="Google Shape;424;p66"/>
          <p:cNvSpPr/>
          <p:nvPr/>
        </p:nvSpPr>
        <p:spPr>
          <a:xfrm>
            <a:off x="1416475" y="3348500"/>
            <a:ext cx="395400" cy="2070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31536"/>
                </a:solidFill>
                <a:highlight>
                  <a:srgbClr val="EFEFEF"/>
                </a:highlight>
              </a:rPr>
              <a:t>Bob</a:t>
            </a:r>
            <a:endParaRPr sz="800">
              <a:solidFill>
                <a:srgbClr val="231536"/>
              </a:solidFill>
              <a:highlight>
                <a:srgbClr val="EFEFEF"/>
              </a:highlight>
            </a:endParaRPr>
          </a:p>
        </p:txBody>
      </p:sp>
      <p:pic>
        <p:nvPicPr>
          <p:cNvPr id="425" name="Google Shape;425;p66"/>
          <p:cNvPicPr preferRelativeResize="0"/>
          <p:nvPr/>
        </p:nvPicPr>
        <p:blipFill>
          <a:blip r:embed="rId6">
            <a:alphaModFix/>
          </a:blip>
          <a:stretch>
            <a:fillRect/>
          </a:stretch>
        </p:blipFill>
        <p:spPr>
          <a:xfrm>
            <a:off x="3035125" y="3121825"/>
            <a:ext cx="586875" cy="586875"/>
          </a:xfrm>
          <a:prstGeom prst="rect">
            <a:avLst/>
          </a:prstGeom>
          <a:noFill/>
          <a:ln>
            <a:noFill/>
          </a:ln>
        </p:spPr>
      </p:pic>
      <p:pic>
        <p:nvPicPr>
          <p:cNvPr id="426" name="Google Shape;426;p66"/>
          <p:cNvPicPr preferRelativeResize="0"/>
          <p:nvPr/>
        </p:nvPicPr>
        <p:blipFill>
          <a:blip r:embed="rId7">
            <a:alphaModFix/>
          </a:blip>
          <a:stretch>
            <a:fillRect/>
          </a:stretch>
        </p:blipFill>
        <p:spPr>
          <a:xfrm>
            <a:off x="3059265" y="2767315"/>
            <a:ext cx="538575" cy="538575"/>
          </a:xfrm>
          <a:prstGeom prst="rect">
            <a:avLst/>
          </a:prstGeom>
          <a:noFill/>
          <a:ln>
            <a:noFill/>
          </a:ln>
        </p:spPr>
      </p:pic>
      <p:pic>
        <p:nvPicPr>
          <p:cNvPr id="427" name="Google Shape;427;p66"/>
          <p:cNvPicPr preferRelativeResize="0"/>
          <p:nvPr/>
        </p:nvPicPr>
        <p:blipFill>
          <a:blip r:embed="rId8">
            <a:alphaModFix/>
          </a:blip>
          <a:stretch>
            <a:fillRect/>
          </a:stretch>
        </p:blipFill>
        <p:spPr>
          <a:xfrm>
            <a:off x="2647750" y="2987419"/>
            <a:ext cx="586875" cy="4401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9"/>
          <p:cNvSpPr txBox="1">
            <a:spLocks noGrp="1"/>
          </p:cNvSpPr>
          <p:nvPr>
            <p:ph type="title" idx="4294967295"/>
          </p:nvPr>
        </p:nvSpPr>
        <p:spPr>
          <a:xfrm>
            <a:off x="727800" y="301600"/>
            <a:ext cx="76884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b="0">
                <a:solidFill>
                  <a:srgbClr val="231536"/>
                </a:solidFill>
              </a:rPr>
              <a:t>A trip down the Maker protocol </a:t>
            </a:r>
            <a:endParaRPr b="0">
              <a:solidFill>
                <a:srgbClr val="231536"/>
              </a:solidFill>
            </a:endParaRPr>
          </a:p>
        </p:txBody>
      </p:sp>
      <p:sp>
        <p:nvSpPr>
          <p:cNvPr id="241" name="Google Shape;241;p49"/>
          <p:cNvSpPr txBox="1"/>
          <p:nvPr/>
        </p:nvSpPr>
        <p:spPr>
          <a:xfrm>
            <a:off x="203425" y="966225"/>
            <a:ext cx="8667000" cy="39738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231536"/>
              </a:buClr>
              <a:buSzPts val="1400"/>
              <a:buFont typeface="Helvetica Neue"/>
              <a:buAutoNum type="arabicPeriod"/>
            </a:pPr>
            <a:r>
              <a:rPr lang="en">
                <a:solidFill>
                  <a:srgbClr val="231536"/>
                </a:solidFill>
                <a:latin typeface="Helvetica Neue"/>
                <a:ea typeface="Helvetica Neue"/>
                <a:cs typeface="Helvetica Neue"/>
                <a:sym typeface="Helvetica Neue"/>
              </a:rPr>
              <a:t>Deposit collateral</a:t>
            </a:r>
            <a:endParaRPr>
              <a:solidFill>
                <a:srgbClr val="231536"/>
              </a:solidFill>
              <a:latin typeface="Helvetica Neue"/>
              <a:ea typeface="Helvetica Neue"/>
              <a:cs typeface="Helvetica Neue"/>
              <a:sym typeface="Helvetica Neue"/>
            </a:endParaRPr>
          </a:p>
          <a:p>
            <a:pPr marL="457200" lvl="0" indent="-317500" algn="l" rtl="0">
              <a:lnSpc>
                <a:spcPct val="150000"/>
              </a:lnSpc>
              <a:spcBef>
                <a:spcPts val="0"/>
              </a:spcBef>
              <a:spcAft>
                <a:spcPts val="0"/>
              </a:spcAft>
              <a:buClr>
                <a:srgbClr val="231536"/>
              </a:buClr>
              <a:buSzPts val="1400"/>
              <a:buFont typeface="Helvetica Neue"/>
              <a:buAutoNum type="arabicPeriod"/>
            </a:pPr>
            <a:r>
              <a:rPr lang="en">
                <a:solidFill>
                  <a:srgbClr val="231536"/>
                </a:solidFill>
                <a:latin typeface="Helvetica Neue"/>
                <a:ea typeface="Helvetica Neue"/>
                <a:cs typeface="Helvetica Neue"/>
                <a:sym typeface="Helvetica Neue"/>
              </a:rPr>
              <a:t>Check lending parameters</a:t>
            </a:r>
            <a:endParaRPr>
              <a:solidFill>
                <a:srgbClr val="231536"/>
              </a:solidFill>
              <a:latin typeface="Helvetica Neue"/>
              <a:ea typeface="Helvetica Neue"/>
              <a:cs typeface="Helvetica Neue"/>
              <a:sym typeface="Helvetica Neue"/>
            </a:endParaRPr>
          </a:p>
          <a:p>
            <a:pPr marL="457200" lvl="0" indent="-317500" algn="l" rtl="0">
              <a:lnSpc>
                <a:spcPct val="150000"/>
              </a:lnSpc>
              <a:spcBef>
                <a:spcPts val="0"/>
              </a:spcBef>
              <a:spcAft>
                <a:spcPts val="0"/>
              </a:spcAft>
              <a:buClr>
                <a:srgbClr val="231536"/>
              </a:buClr>
              <a:buSzPts val="1400"/>
              <a:buFont typeface="Helvetica Neue"/>
              <a:buAutoNum type="arabicPeriod"/>
            </a:pPr>
            <a:r>
              <a:rPr lang="en">
                <a:solidFill>
                  <a:srgbClr val="231536"/>
                </a:solidFill>
                <a:latin typeface="Helvetica Neue"/>
                <a:ea typeface="Helvetica Neue"/>
                <a:cs typeface="Helvetica Neue"/>
                <a:sym typeface="Helvetica Neue"/>
              </a:rPr>
              <a:t>Create Dai position against collateral</a:t>
            </a:r>
            <a:endParaRPr>
              <a:solidFill>
                <a:srgbClr val="231536"/>
              </a:solidFill>
              <a:latin typeface="Helvetica Neue"/>
              <a:ea typeface="Helvetica Neue"/>
              <a:cs typeface="Helvetica Neue"/>
              <a:sym typeface="Helvetica Neue"/>
            </a:endParaRPr>
          </a:p>
          <a:p>
            <a:pPr marL="457200" lvl="0" indent="-317500" algn="l" rtl="0">
              <a:lnSpc>
                <a:spcPct val="150000"/>
              </a:lnSpc>
              <a:spcBef>
                <a:spcPts val="0"/>
              </a:spcBef>
              <a:spcAft>
                <a:spcPts val="0"/>
              </a:spcAft>
              <a:buClr>
                <a:srgbClr val="231536"/>
              </a:buClr>
              <a:buSzPts val="1400"/>
              <a:buFont typeface="Helvetica Neue"/>
              <a:buAutoNum type="arabicPeriod"/>
            </a:pPr>
            <a:r>
              <a:rPr lang="en">
                <a:solidFill>
                  <a:srgbClr val="231536"/>
                </a:solidFill>
                <a:latin typeface="Helvetica Neue"/>
                <a:ea typeface="Helvetica Neue"/>
                <a:cs typeface="Helvetica Neue"/>
                <a:sym typeface="Helvetica Neue"/>
              </a:rPr>
              <a:t>Pay back Dai + stability fee to withdraw collateral</a:t>
            </a:r>
            <a:endParaRPr>
              <a:solidFill>
                <a:srgbClr val="231536"/>
              </a:solidFill>
              <a:latin typeface="Helvetica Neue"/>
              <a:ea typeface="Helvetica Neue"/>
              <a:cs typeface="Helvetica Neue"/>
              <a:sym typeface="Helvetica Neue"/>
            </a:endParaRPr>
          </a:p>
          <a:p>
            <a:pPr marL="457200" lvl="0" indent="-317500" algn="l" rtl="0">
              <a:lnSpc>
                <a:spcPct val="150000"/>
              </a:lnSpc>
              <a:spcBef>
                <a:spcPts val="0"/>
              </a:spcBef>
              <a:spcAft>
                <a:spcPts val="0"/>
              </a:spcAft>
              <a:buClr>
                <a:srgbClr val="231536"/>
              </a:buClr>
              <a:buSzPts val="1400"/>
              <a:buFont typeface="Helvetica Neue"/>
              <a:buAutoNum type="arabicPeriod"/>
            </a:pPr>
            <a:r>
              <a:rPr lang="en">
                <a:solidFill>
                  <a:srgbClr val="231536"/>
                </a:solidFill>
                <a:latin typeface="Helvetica Neue"/>
                <a:ea typeface="Helvetica Neue"/>
                <a:cs typeface="Helvetica Neue"/>
                <a:sym typeface="Helvetica Neue"/>
              </a:rPr>
              <a:t>If collateral value drops, liquidate user’s Dai position</a:t>
            </a:r>
            <a:endParaRPr>
              <a:solidFill>
                <a:srgbClr val="231536"/>
              </a:solidFill>
              <a:latin typeface="Helvetica Neue"/>
              <a:ea typeface="Helvetica Neue"/>
              <a:cs typeface="Helvetica Neue"/>
              <a:sym typeface="Helvetica Neue"/>
            </a:endParaRPr>
          </a:p>
          <a:p>
            <a:pPr marL="457200" lvl="0" indent="-317500" algn="l" rtl="0">
              <a:lnSpc>
                <a:spcPct val="150000"/>
              </a:lnSpc>
              <a:spcBef>
                <a:spcPts val="0"/>
              </a:spcBef>
              <a:spcAft>
                <a:spcPts val="0"/>
              </a:spcAft>
              <a:buClr>
                <a:srgbClr val="231536"/>
              </a:buClr>
              <a:buSzPts val="1400"/>
              <a:buFont typeface="Helvetica Neue"/>
              <a:buAutoNum type="arabicPeriod"/>
            </a:pPr>
            <a:r>
              <a:rPr lang="en">
                <a:solidFill>
                  <a:srgbClr val="231536"/>
                </a:solidFill>
                <a:latin typeface="Helvetica Neue"/>
                <a:ea typeface="Helvetica Neue"/>
                <a:cs typeface="Helvetica Neue"/>
                <a:sym typeface="Helvetica Neue"/>
              </a:rPr>
              <a:t>If there’s not enough collateral to cover Dai debt, mint new MKR for Dai to cover Debt.</a:t>
            </a:r>
            <a:endParaRPr>
              <a:solidFill>
                <a:srgbClr val="231536"/>
              </a:solidFill>
              <a:latin typeface="Helvetica Neue"/>
              <a:ea typeface="Helvetica Neue"/>
              <a:cs typeface="Helvetica Neue"/>
              <a:sym typeface="Helvetica Neue"/>
            </a:endParaRPr>
          </a:p>
        </p:txBody>
      </p:sp>
      <p:pic>
        <p:nvPicPr>
          <p:cNvPr id="242" name="Google Shape;242;p49"/>
          <p:cNvPicPr preferRelativeResize="0"/>
          <p:nvPr/>
        </p:nvPicPr>
        <p:blipFill>
          <a:blip r:embed="rId3">
            <a:alphaModFix/>
          </a:blip>
          <a:stretch>
            <a:fillRect/>
          </a:stretch>
        </p:blipFill>
        <p:spPr>
          <a:xfrm>
            <a:off x="5608825" y="3305850"/>
            <a:ext cx="1423849" cy="1423850"/>
          </a:xfrm>
          <a:prstGeom prst="rect">
            <a:avLst/>
          </a:prstGeom>
          <a:noFill/>
          <a:ln>
            <a:noFill/>
          </a:ln>
        </p:spPr>
      </p:pic>
      <p:pic>
        <p:nvPicPr>
          <p:cNvPr id="243" name="Google Shape;243;p49"/>
          <p:cNvPicPr preferRelativeResize="0"/>
          <p:nvPr/>
        </p:nvPicPr>
        <p:blipFill rotWithShape="1">
          <a:blip r:embed="rId4">
            <a:alphaModFix/>
          </a:blip>
          <a:srcRect/>
          <a:stretch/>
        </p:blipFill>
        <p:spPr>
          <a:xfrm>
            <a:off x="2041176" y="3478600"/>
            <a:ext cx="646951" cy="1078350"/>
          </a:xfrm>
          <a:prstGeom prst="rect">
            <a:avLst/>
          </a:prstGeom>
          <a:noFill/>
          <a:ln>
            <a:noFill/>
          </a:ln>
        </p:spPr>
      </p:pic>
      <p:cxnSp>
        <p:nvCxnSpPr>
          <p:cNvPr id="244" name="Google Shape;244;p49"/>
          <p:cNvCxnSpPr/>
          <p:nvPr/>
        </p:nvCxnSpPr>
        <p:spPr>
          <a:xfrm rot="10800000" flipH="1">
            <a:off x="3007937" y="3716550"/>
            <a:ext cx="2281200" cy="13200"/>
          </a:xfrm>
          <a:prstGeom prst="straightConnector1">
            <a:avLst/>
          </a:prstGeom>
          <a:noFill/>
          <a:ln w="38100" cap="flat" cmpd="sng">
            <a:solidFill>
              <a:srgbClr val="231536"/>
            </a:solidFill>
            <a:prstDash val="solid"/>
            <a:round/>
            <a:headEnd type="none" w="med" len="med"/>
            <a:tailEnd type="triangle" w="med" len="med"/>
          </a:ln>
        </p:spPr>
      </p:cxnSp>
      <p:sp>
        <p:nvSpPr>
          <p:cNvPr id="245" name="Google Shape;245;p49"/>
          <p:cNvSpPr/>
          <p:nvPr/>
        </p:nvSpPr>
        <p:spPr>
          <a:xfrm>
            <a:off x="4018106" y="3610252"/>
            <a:ext cx="690300" cy="2001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31536"/>
                </a:solidFill>
                <a:highlight>
                  <a:srgbClr val="EFEFEF"/>
                </a:highlight>
              </a:rPr>
              <a:t>Deposits</a:t>
            </a:r>
            <a:endParaRPr sz="800">
              <a:solidFill>
                <a:srgbClr val="231536"/>
              </a:solidFill>
              <a:highlight>
                <a:srgbClr val="EFEFEF"/>
              </a:highlight>
            </a:endParaRPr>
          </a:p>
        </p:txBody>
      </p:sp>
      <p:cxnSp>
        <p:nvCxnSpPr>
          <p:cNvPr id="246" name="Google Shape;246;p49"/>
          <p:cNvCxnSpPr/>
          <p:nvPr/>
        </p:nvCxnSpPr>
        <p:spPr>
          <a:xfrm flipH="1">
            <a:off x="2985775" y="4472325"/>
            <a:ext cx="2254800" cy="24600"/>
          </a:xfrm>
          <a:prstGeom prst="straightConnector1">
            <a:avLst/>
          </a:prstGeom>
          <a:noFill/>
          <a:ln w="38100" cap="flat" cmpd="sng">
            <a:solidFill>
              <a:srgbClr val="231536"/>
            </a:solidFill>
            <a:prstDash val="solid"/>
            <a:round/>
            <a:headEnd type="none" w="med" len="med"/>
            <a:tailEnd type="triangle" w="med" len="med"/>
          </a:ln>
        </p:spPr>
      </p:cxnSp>
      <p:sp>
        <p:nvSpPr>
          <p:cNvPr id="247" name="Google Shape;247;p49"/>
          <p:cNvSpPr/>
          <p:nvPr/>
        </p:nvSpPr>
        <p:spPr>
          <a:xfrm>
            <a:off x="3990338" y="4381125"/>
            <a:ext cx="705600" cy="2070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31536"/>
                </a:solidFill>
                <a:highlight>
                  <a:srgbClr val="EFEFEF"/>
                </a:highlight>
              </a:rPr>
              <a:t>Receives</a:t>
            </a:r>
            <a:endParaRPr sz="800">
              <a:solidFill>
                <a:srgbClr val="231536"/>
              </a:solidFill>
              <a:highlight>
                <a:srgbClr val="EFEFEF"/>
              </a:highlight>
            </a:endParaRPr>
          </a:p>
        </p:txBody>
      </p:sp>
      <p:pic>
        <p:nvPicPr>
          <p:cNvPr id="248" name="Google Shape;248;p49"/>
          <p:cNvPicPr preferRelativeResize="0"/>
          <p:nvPr/>
        </p:nvPicPr>
        <p:blipFill rotWithShape="1">
          <a:blip r:embed="rId5">
            <a:alphaModFix/>
          </a:blip>
          <a:srcRect/>
          <a:stretch/>
        </p:blipFill>
        <p:spPr>
          <a:xfrm>
            <a:off x="3291610" y="4286850"/>
            <a:ext cx="395532" cy="395550"/>
          </a:xfrm>
          <a:prstGeom prst="rect">
            <a:avLst/>
          </a:prstGeom>
          <a:noFill/>
          <a:ln>
            <a:noFill/>
          </a:ln>
          <a:effectLst>
            <a:outerShdw blurRad="57150" dist="19050" dir="5400000" algn="bl" rotWithShape="0">
              <a:srgbClr val="000000">
                <a:alpha val="50000"/>
              </a:srgbClr>
            </a:outerShdw>
          </a:effectLst>
        </p:spPr>
      </p:pic>
      <p:grpSp>
        <p:nvGrpSpPr>
          <p:cNvPr id="249" name="Google Shape;249;p49"/>
          <p:cNvGrpSpPr/>
          <p:nvPr/>
        </p:nvGrpSpPr>
        <p:grpSpPr>
          <a:xfrm>
            <a:off x="3144641" y="3555691"/>
            <a:ext cx="690414" cy="335066"/>
            <a:chOff x="3144641" y="3555691"/>
            <a:chExt cx="690414" cy="335066"/>
          </a:xfrm>
        </p:grpSpPr>
        <p:pic>
          <p:nvPicPr>
            <p:cNvPr id="250" name="Google Shape;250;p49"/>
            <p:cNvPicPr preferRelativeResize="0"/>
            <p:nvPr/>
          </p:nvPicPr>
          <p:blipFill>
            <a:blip r:embed="rId6">
              <a:alphaModFix/>
            </a:blip>
            <a:stretch>
              <a:fillRect/>
            </a:stretch>
          </p:blipFill>
          <p:spPr>
            <a:xfrm>
              <a:off x="3358240" y="3555691"/>
              <a:ext cx="476816" cy="335066"/>
            </a:xfrm>
            <a:prstGeom prst="rect">
              <a:avLst/>
            </a:prstGeom>
            <a:noFill/>
            <a:ln>
              <a:noFill/>
            </a:ln>
          </p:spPr>
        </p:pic>
        <p:pic>
          <p:nvPicPr>
            <p:cNvPr id="251" name="Google Shape;251;p49"/>
            <p:cNvPicPr preferRelativeResize="0"/>
            <p:nvPr/>
          </p:nvPicPr>
          <p:blipFill>
            <a:blip r:embed="rId7">
              <a:alphaModFix/>
            </a:blip>
            <a:stretch>
              <a:fillRect/>
            </a:stretch>
          </p:blipFill>
          <p:spPr>
            <a:xfrm>
              <a:off x="3144641" y="3575887"/>
              <a:ext cx="324973" cy="294672"/>
            </a:xfrm>
            <a:prstGeom prst="rect">
              <a:avLst/>
            </a:prstGeom>
            <a:noFill/>
            <a:ln>
              <a:noFill/>
            </a:ln>
          </p:spPr>
        </p:pic>
      </p:grpSp>
      <p:sp>
        <p:nvSpPr>
          <p:cNvPr id="252" name="Google Shape;252;p49"/>
          <p:cNvSpPr/>
          <p:nvPr/>
        </p:nvSpPr>
        <p:spPr>
          <a:xfrm>
            <a:off x="2166950" y="4556950"/>
            <a:ext cx="395400" cy="2070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31536"/>
                </a:solidFill>
                <a:highlight>
                  <a:srgbClr val="EFEFEF"/>
                </a:highlight>
              </a:rPr>
              <a:t>Bob</a:t>
            </a:r>
            <a:endParaRPr sz="800">
              <a:solidFill>
                <a:srgbClr val="231536"/>
              </a:solidFill>
              <a:highlight>
                <a:srgbClr val="EFEFE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7"/>
          <p:cNvSpPr txBox="1">
            <a:spLocks noGrp="1"/>
          </p:cNvSpPr>
          <p:nvPr>
            <p:ph type="title" idx="4294967295"/>
          </p:nvPr>
        </p:nvSpPr>
        <p:spPr>
          <a:xfrm>
            <a:off x="727800" y="301600"/>
            <a:ext cx="76884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b="0">
                <a:solidFill>
                  <a:srgbClr val="231536"/>
                </a:solidFill>
              </a:rPr>
              <a:t>Dai Savings Rate</a:t>
            </a:r>
            <a:endParaRPr b="0">
              <a:solidFill>
                <a:srgbClr val="231536"/>
              </a:solidFill>
            </a:endParaRPr>
          </a:p>
        </p:txBody>
      </p:sp>
      <p:pic>
        <p:nvPicPr>
          <p:cNvPr id="433" name="Google Shape;433;p67"/>
          <p:cNvPicPr preferRelativeResize="0"/>
          <p:nvPr/>
        </p:nvPicPr>
        <p:blipFill>
          <a:blip r:embed="rId3">
            <a:alphaModFix/>
          </a:blip>
          <a:stretch>
            <a:fillRect/>
          </a:stretch>
        </p:blipFill>
        <p:spPr>
          <a:xfrm>
            <a:off x="5563300" y="1749250"/>
            <a:ext cx="1938750" cy="1938750"/>
          </a:xfrm>
          <a:prstGeom prst="rect">
            <a:avLst/>
          </a:prstGeom>
          <a:noFill/>
          <a:ln>
            <a:noFill/>
          </a:ln>
        </p:spPr>
      </p:pic>
      <p:pic>
        <p:nvPicPr>
          <p:cNvPr id="434" name="Google Shape;434;p67"/>
          <p:cNvPicPr preferRelativeResize="0"/>
          <p:nvPr/>
        </p:nvPicPr>
        <p:blipFill rotWithShape="1">
          <a:blip r:embed="rId4">
            <a:alphaModFix/>
          </a:blip>
          <a:srcRect/>
          <a:stretch/>
        </p:blipFill>
        <p:spPr>
          <a:xfrm>
            <a:off x="5937472" y="2108162"/>
            <a:ext cx="1904276" cy="1904351"/>
          </a:xfrm>
          <a:prstGeom prst="rect">
            <a:avLst/>
          </a:prstGeom>
          <a:noFill/>
          <a:ln>
            <a:noFill/>
          </a:ln>
          <a:effectLst>
            <a:outerShdw blurRad="57150" dist="19050" dir="5400000" algn="bl" rotWithShape="0">
              <a:srgbClr val="000000">
                <a:alpha val="50000"/>
              </a:srgbClr>
            </a:outerShdw>
          </a:effectLst>
        </p:spPr>
      </p:pic>
      <p:sp>
        <p:nvSpPr>
          <p:cNvPr id="435" name="Google Shape;435;p67"/>
          <p:cNvSpPr txBox="1"/>
          <p:nvPr/>
        </p:nvSpPr>
        <p:spPr>
          <a:xfrm>
            <a:off x="661000" y="1285300"/>
            <a:ext cx="4589700" cy="27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Helvetica Neue"/>
                <a:ea typeface="Helvetica Neue"/>
                <a:cs typeface="Helvetica Neue"/>
                <a:sym typeface="Helvetica Neue"/>
              </a:rPr>
              <a:t>Dai - A low risk bearing asset</a:t>
            </a:r>
            <a:endParaRPr sz="1800" b="1">
              <a:latin typeface="Helvetica Neue"/>
              <a:ea typeface="Helvetica Neue"/>
              <a:cs typeface="Helvetica Neue"/>
              <a:sym typeface="Helvetica Neue"/>
            </a:endParaRPr>
          </a:p>
          <a:p>
            <a:pPr marL="0" lvl="0" indent="0" algn="l" rtl="0">
              <a:spcBef>
                <a:spcPts val="0"/>
              </a:spcBef>
              <a:spcAft>
                <a:spcPts val="0"/>
              </a:spcAft>
              <a:buNone/>
            </a:pPr>
            <a:endParaRPr b="1">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Part of stability fee is paid to Dai holders</a:t>
            </a:r>
            <a:endParaRPr sz="1600">
              <a:latin typeface="Helvetica Neue"/>
              <a:ea typeface="Helvetica Neue"/>
              <a:cs typeface="Helvetica Neue"/>
              <a:sym typeface="Helvetica Neue"/>
            </a:endParaRPr>
          </a:p>
          <a:p>
            <a:pPr marL="457200" lvl="0" indent="0" algn="l" rtl="0">
              <a:spcBef>
                <a:spcPts val="0"/>
              </a:spcBef>
              <a:spcAft>
                <a:spcPts val="0"/>
              </a:spcAft>
              <a:buNone/>
            </a:pP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Deposit anytime</a:t>
            </a:r>
            <a:endParaRPr sz="1600">
              <a:latin typeface="Helvetica Neue"/>
              <a:ea typeface="Helvetica Neue"/>
              <a:cs typeface="Helvetica Neue"/>
              <a:sym typeface="Helvetica Neue"/>
            </a:endParaRPr>
          </a:p>
          <a:p>
            <a:pPr marL="457200" lvl="0" indent="0" algn="l" rtl="0">
              <a:spcBef>
                <a:spcPts val="0"/>
              </a:spcBef>
              <a:spcAft>
                <a:spcPts val="0"/>
              </a:spcAft>
              <a:buNone/>
            </a:pP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Withdraw anytime</a:t>
            </a:r>
            <a:endParaRPr sz="1600">
              <a:latin typeface="Helvetica Neue"/>
              <a:ea typeface="Helvetica Neue"/>
              <a:cs typeface="Helvetica Neue"/>
              <a:sym typeface="Helvetica Neue"/>
            </a:endParaRPr>
          </a:p>
          <a:p>
            <a:pPr marL="0" lvl="0" indent="0" algn="l" rtl="0">
              <a:spcBef>
                <a:spcPts val="0"/>
              </a:spcBef>
              <a:spcAft>
                <a:spcPts val="0"/>
              </a:spcAft>
              <a:buNone/>
            </a:pP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No bank run / iliquidity risk</a:t>
            </a:r>
            <a:endParaRPr sz="1600">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8"/>
          <p:cNvSpPr txBox="1">
            <a:spLocks noGrp="1"/>
          </p:cNvSpPr>
          <p:nvPr>
            <p:ph type="title" idx="4294967295"/>
          </p:nvPr>
        </p:nvSpPr>
        <p:spPr>
          <a:xfrm>
            <a:off x="446850" y="763025"/>
            <a:ext cx="8250300" cy="2275500"/>
          </a:xfrm>
          <a:prstGeom prst="rect">
            <a:avLst/>
          </a:prstGeom>
          <a:noFill/>
          <a:ln>
            <a:noFill/>
          </a:ln>
        </p:spPr>
        <p:txBody>
          <a:bodyPr spcFirstLastPara="1" wrap="square" lIns="91400" tIns="91400" rIns="91400" bIns="91400" anchor="t" anchorCtr="0">
            <a:noAutofit/>
          </a:bodyPr>
          <a:lstStyle/>
          <a:p>
            <a:pPr marL="0" lvl="0" indent="0" algn="ctr" rtl="0">
              <a:spcBef>
                <a:spcPts val="1000"/>
              </a:spcBef>
              <a:spcAft>
                <a:spcPts val="0"/>
              </a:spcAft>
              <a:buNone/>
            </a:pPr>
            <a:r>
              <a:rPr lang="en" sz="2200">
                <a:solidFill>
                  <a:srgbClr val="202729"/>
                </a:solidFill>
              </a:rPr>
              <a:t>Dai Savings Rate is taken from Stability Fee</a:t>
            </a:r>
            <a:endParaRPr sz="2200">
              <a:solidFill>
                <a:srgbClr val="202729"/>
              </a:solidFill>
            </a:endParaRPr>
          </a:p>
          <a:p>
            <a:pPr marL="0" lvl="0" indent="0" algn="ctr" rtl="0">
              <a:lnSpc>
                <a:spcPct val="100000"/>
              </a:lnSpc>
              <a:spcBef>
                <a:spcPts val="1000"/>
              </a:spcBef>
              <a:spcAft>
                <a:spcPts val="0"/>
              </a:spcAft>
              <a:buNone/>
            </a:pPr>
            <a:r>
              <a:rPr lang="en" sz="2200">
                <a:solidFill>
                  <a:srgbClr val="202729"/>
                </a:solidFill>
              </a:rPr>
              <a:t>Stability Fee = Base Rate + Risk Premium Rate</a:t>
            </a:r>
            <a:endParaRPr sz="2400">
              <a:solidFill>
                <a:srgbClr val="202729"/>
              </a:solidFill>
            </a:endParaRPr>
          </a:p>
        </p:txBody>
      </p:sp>
      <p:sp>
        <p:nvSpPr>
          <p:cNvPr id="441" name="Google Shape;441;p68"/>
          <p:cNvSpPr txBox="1"/>
          <p:nvPr/>
        </p:nvSpPr>
        <p:spPr>
          <a:xfrm>
            <a:off x="598950" y="1876300"/>
            <a:ext cx="7435500" cy="22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In MCD, Dai Savings Rate is a new tool for MKR governors to increase or decrease demand for acquiring and holding Dai and to ensure a stable peg to the USD.</a:t>
            </a:r>
            <a:endParaRPr sz="1600">
              <a:latin typeface="Helvetica Neue"/>
              <a:ea typeface="Helvetica Neue"/>
              <a:cs typeface="Helvetica Neue"/>
              <a:sym typeface="Helvetica Neue"/>
            </a:endParaRPr>
          </a:p>
          <a:p>
            <a:pPr marL="0" lvl="0" indent="0" algn="l" rtl="0">
              <a:spcBef>
                <a:spcPts val="0"/>
              </a:spcBef>
              <a:spcAft>
                <a:spcPts val="0"/>
              </a:spcAft>
              <a:buNone/>
            </a:pP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MKR governors are now able to influence supply and demand for Dai by changing these rates.</a:t>
            </a:r>
            <a:endParaRPr sz="1600">
              <a:latin typeface="Helvetica Neue"/>
              <a:ea typeface="Helvetica Neue"/>
              <a:cs typeface="Helvetica Neue"/>
              <a:sym typeface="Helvetica Neue"/>
            </a:endParaRPr>
          </a:p>
        </p:txBody>
      </p:sp>
      <p:sp>
        <p:nvSpPr>
          <p:cNvPr id="442" name="Google Shape;442;p68"/>
          <p:cNvSpPr txBox="1"/>
          <p:nvPr/>
        </p:nvSpPr>
        <p:spPr>
          <a:xfrm>
            <a:off x="0" y="140500"/>
            <a:ext cx="9144000" cy="7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231536"/>
                </a:solidFill>
                <a:latin typeface="Helvetica Neue Light"/>
                <a:ea typeface="Helvetica Neue Light"/>
                <a:cs typeface="Helvetica Neue Light"/>
                <a:sym typeface="Helvetica Neue Light"/>
              </a:rPr>
              <a:t>The Savings Rate</a:t>
            </a:r>
            <a:endParaRPr sz="3000">
              <a:solidFill>
                <a:srgbClr val="231536"/>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9"/>
          <p:cNvSpPr txBox="1"/>
          <p:nvPr/>
        </p:nvSpPr>
        <p:spPr>
          <a:xfrm>
            <a:off x="0" y="191875"/>
            <a:ext cx="9144000" cy="7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231536"/>
                </a:solidFill>
                <a:latin typeface="Helvetica Neue Light"/>
                <a:ea typeface="Helvetica Neue Light"/>
                <a:cs typeface="Helvetica Neue Light"/>
                <a:sym typeface="Helvetica Neue Light"/>
              </a:rPr>
              <a:t>The User Flow of DSR</a:t>
            </a:r>
            <a:endParaRPr sz="3000">
              <a:solidFill>
                <a:srgbClr val="231536"/>
              </a:solidFill>
              <a:latin typeface="Helvetica Neue Light"/>
              <a:ea typeface="Helvetica Neue Light"/>
              <a:cs typeface="Helvetica Neue Light"/>
              <a:sym typeface="Helvetica Neue Light"/>
            </a:endParaRPr>
          </a:p>
        </p:txBody>
      </p:sp>
      <p:sp>
        <p:nvSpPr>
          <p:cNvPr id="448" name="Google Shape;448;p69"/>
          <p:cNvSpPr/>
          <p:nvPr/>
        </p:nvSpPr>
        <p:spPr>
          <a:xfrm>
            <a:off x="5219150" y="2902578"/>
            <a:ext cx="1237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dk1"/>
              </a:buClr>
              <a:buSzPts val="1400"/>
              <a:buFont typeface="Calibri"/>
              <a:buNone/>
            </a:pPr>
            <a:r>
              <a:rPr lang="en" sz="1400" b="1" i="0" u="none" strike="noStrike" cap="none">
                <a:latin typeface="Helvetica Neue"/>
                <a:ea typeface="Helvetica Neue"/>
                <a:cs typeface="Helvetica Neue"/>
                <a:sym typeface="Helvetica Neue"/>
              </a:rPr>
              <a:t>Dai Owners</a:t>
            </a:r>
            <a:endParaRPr sz="1400" i="0" u="none" strike="noStrike" cap="none">
              <a:latin typeface="Helvetica Neue"/>
              <a:ea typeface="Helvetica Neue"/>
              <a:cs typeface="Helvetica Neue"/>
              <a:sym typeface="Helvetica Neue"/>
            </a:endParaRPr>
          </a:p>
        </p:txBody>
      </p:sp>
      <p:sp>
        <p:nvSpPr>
          <p:cNvPr id="449" name="Google Shape;449;p69"/>
          <p:cNvSpPr/>
          <p:nvPr/>
        </p:nvSpPr>
        <p:spPr>
          <a:xfrm>
            <a:off x="2605667" y="2181721"/>
            <a:ext cx="920400" cy="720300"/>
          </a:xfrm>
          <a:prstGeom prst="roundRect">
            <a:avLst>
              <a:gd name="adj" fmla="val 16667"/>
            </a:avLst>
          </a:prstGeom>
          <a:noFill/>
          <a:ln w="12700" cap="flat" cmpd="sng">
            <a:solidFill>
              <a:srgbClr val="1ABC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rgbClr val="7F7F7F"/>
              </a:buClr>
              <a:buSzPts val="1400"/>
              <a:buFont typeface="Calibri"/>
              <a:buNone/>
            </a:pPr>
            <a:r>
              <a:rPr lang="en" sz="1400" b="1" i="0" u="none" strike="noStrike" cap="none">
                <a:solidFill>
                  <a:srgbClr val="7F7F7F"/>
                </a:solidFill>
                <a:latin typeface="Helvetica Neue"/>
                <a:ea typeface="Helvetica Neue"/>
                <a:cs typeface="Helvetica Neue"/>
                <a:sym typeface="Helvetica Neue"/>
              </a:rPr>
              <a:t>Dai Savings Rate</a:t>
            </a:r>
            <a:endParaRPr sz="1400" b="1" i="0" u="none" strike="noStrike" cap="none">
              <a:solidFill>
                <a:schemeClr val="dk1"/>
              </a:solidFill>
              <a:latin typeface="Helvetica Neue"/>
              <a:ea typeface="Helvetica Neue"/>
              <a:cs typeface="Helvetica Neue"/>
              <a:sym typeface="Helvetica Neue"/>
            </a:endParaRPr>
          </a:p>
        </p:txBody>
      </p:sp>
      <p:pic>
        <p:nvPicPr>
          <p:cNvPr id="450" name="Google Shape;450;p69"/>
          <p:cNvPicPr preferRelativeResize="0"/>
          <p:nvPr/>
        </p:nvPicPr>
        <p:blipFill rotWithShape="1">
          <a:blip r:embed="rId3">
            <a:alphaModFix/>
          </a:blip>
          <a:srcRect/>
          <a:stretch/>
        </p:blipFill>
        <p:spPr>
          <a:xfrm>
            <a:off x="2114798" y="2193979"/>
            <a:ext cx="326349" cy="280385"/>
          </a:xfrm>
          <a:prstGeom prst="rect">
            <a:avLst/>
          </a:prstGeom>
          <a:noFill/>
          <a:ln>
            <a:noFill/>
          </a:ln>
        </p:spPr>
      </p:pic>
      <p:cxnSp>
        <p:nvCxnSpPr>
          <p:cNvPr id="451" name="Google Shape;451;p69"/>
          <p:cNvCxnSpPr/>
          <p:nvPr/>
        </p:nvCxnSpPr>
        <p:spPr>
          <a:xfrm rot="10800000">
            <a:off x="2645969" y="2211155"/>
            <a:ext cx="0" cy="221700"/>
          </a:xfrm>
          <a:prstGeom prst="straightConnector1">
            <a:avLst/>
          </a:prstGeom>
          <a:noFill/>
          <a:ln w="9525" cap="flat" cmpd="sng">
            <a:solidFill>
              <a:srgbClr val="000000"/>
            </a:solidFill>
            <a:prstDash val="solid"/>
            <a:miter lim="800000"/>
            <a:headEnd type="none" w="sm" len="sm"/>
            <a:tailEnd type="triangle" w="med" len="med"/>
          </a:ln>
        </p:spPr>
      </p:cxnSp>
      <p:sp>
        <p:nvSpPr>
          <p:cNvPr id="452" name="Google Shape;452;p69"/>
          <p:cNvSpPr/>
          <p:nvPr/>
        </p:nvSpPr>
        <p:spPr>
          <a:xfrm>
            <a:off x="752974" y="1718613"/>
            <a:ext cx="1320600" cy="415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dk1"/>
              </a:buClr>
              <a:buSzPts val="1200"/>
              <a:buFont typeface="Calibri"/>
              <a:buNone/>
            </a:pPr>
            <a:r>
              <a:rPr lang="en" sz="1200" b="1" i="0" u="none" strike="noStrike" cap="none">
                <a:latin typeface="Helvetica Neue"/>
                <a:ea typeface="Helvetica Neue"/>
                <a:cs typeface="Helvetica Neue"/>
                <a:sym typeface="Helvetica Neue"/>
              </a:rPr>
              <a:t>Variable</a:t>
            </a:r>
            <a:br>
              <a:rPr lang="en" sz="1200" b="1" i="0" u="none" strike="noStrike" cap="none">
                <a:latin typeface="Helvetica Neue"/>
                <a:ea typeface="Helvetica Neue"/>
                <a:cs typeface="Helvetica Neue"/>
                <a:sym typeface="Helvetica Neue"/>
              </a:rPr>
            </a:br>
            <a:r>
              <a:rPr lang="en" sz="1200" b="1" i="0" u="none" strike="noStrike" cap="none">
                <a:latin typeface="Helvetica Neue"/>
                <a:ea typeface="Helvetica Neue"/>
                <a:cs typeface="Helvetica Neue"/>
                <a:sym typeface="Helvetica Neue"/>
              </a:rPr>
              <a:t>Savings Rate determined by MKR Governors</a:t>
            </a:r>
            <a:endParaRPr sz="1200" b="1" i="0" u="none" strike="noStrike" cap="none">
              <a:latin typeface="Helvetica Neue"/>
              <a:ea typeface="Helvetica Neue"/>
              <a:cs typeface="Helvetica Neue"/>
              <a:sym typeface="Helvetica Neue"/>
            </a:endParaRPr>
          </a:p>
        </p:txBody>
      </p:sp>
      <p:sp>
        <p:nvSpPr>
          <p:cNvPr id="453" name="Google Shape;453;p69"/>
          <p:cNvSpPr/>
          <p:nvPr/>
        </p:nvSpPr>
        <p:spPr>
          <a:xfrm rot="10800000">
            <a:off x="3631330" y="2527749"/>
            <a:ext cx="749700" cy="271200"/>
          </a:xfrm>
          <a:prstGeom prst="leftArrow">
            <a:avLst>
              <a:gd name="adj1" fmla="val 50000"/>
              <a:gd name="adj2" fmla="val 50000"/>
            </a:avLst>
          </a:prstGeom>
          <a:solidFill>
            <a:srgbClr val="1ABC9C"/>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454" name="Google Shape;454;p69"/>
          <p:cNvSpPr txBox="1"/>
          <p:nvPr/>
        </p:nvSpPr>
        <p:spPr>
          <a:xfrm>
            <a:off x="3559136" y="2783686"/>
            <a:ext cx="1497000" cy="223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dk1"/>
              </a:buClr>
              <a:buSzPts val="1100"/>
              <a:buFont typeface="Calibri"/>
              <a:buNone/>
            </a:pPr>
            <a:r>
              <a:rPr lang="en" sz="1000" b="1" i="0" u="none" strike="noStrike" cap="none">
                <a:latin typeface="Helvetica Neue"/>
                <a:ea typeface="Helvetica Neue"/>
                <a:cs typeface="Helvetica Neue"/>
                <a:sym typeface="Helvetica Neue"/>
              </a:rPr>
              <a:t>Unlock accumulated</a:t>
            </a:r>
            <a:br>
              <a:rPr lang="en" sz="1000" b="1" i="0" u="none" strike="noStrike" cap="none">
                <a:latin typeface="Helvetica Neue"/>
                <a:ea typeface="Helvetica Neue"/>
                <a:cs typeface="Helvetica Neue"/>
                <a:sym typeface="Helvetica Neue"/>
              </a:rPr>
            </a:br>
            <a:r>
              <a:rPr lang="en" sz="1000" b="1" i="0" u="none" strike="noStrike" cap="none">
                <a:latin typeface="Helvetica Neue"/>
                <a:ea typeface="Helvetica Neue"/>
                <a:cs typeface="Helvetica Neue"/>
                <a:sym typeface="Helvetica Neue"/>
              </a:rPr>
              <a:t>Dai</a:t>
            </a:r>
            <a:endParaRPr sz="1000" b="1" i="0" u="none" strike="noStrike" cap="none">
              <a:latin typeface="Helvetica Neue"/>
              <a:ea typeface="Helvetica Neue"/>
              <a:cs typeface="Helvetica Neue"/>
              <a:sym typeface="Helvetica Neue"/>
            </a:endParaRPr>
          </a:p>
        </p:txBody>
      </p:sp>
      <p:sp>
        <p:nvSpPr>
          <p:cNvPr id="455" name="Google Shape;455;p69"/>
          <p:cNvSpPr/>
          <p:nvPr/>
        </p:nvSpPr>
        <p:spPr>
          <a:xfrm>
            <a:off x="3580043" y="2228427"/>
            <a:ext cx="749700" cy="271200"/>
          </a:xfrm>
          <a:prstGeom prst="leftArrow">
            <a:avLst>
              <a:gd name="adj1" fmla="val 50000"/>
              <a:gd name="adj2" fmla="val 50000"/>
            </a:avLst>
          </a:prstGeom>
          <a:solidFill>
            <a:srgbClr val="1ABC9C"/>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456" name="Google Shape;456;p69"/>
          <p:cNvSpPr txBox="1"/>
          <p:nvPr/>
        </p:nvSpPr>
        <p:spPr>
          <a:xfrm>
            <a:off x="3593643" y="1994401"/>
            <a:ext cx="1152000" cy="207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dk1"/>
              </a:buClr>
              <a:buSzPts val="1100"/>
              <a:buFont typeface="Calibri"/>
              <a:buNone/>
            </a:pPr>
            <a:r>
              <a:rPr lang="en" sz="1000" b="1" i="0" u="none" strike="noStrike" cap="none">
                <a:latin typeface="Helvetica Neue"/>
                <a:ea typeface="Helvetica Neue"/>
                <a:cs typeface="Helvetica Neue"/>
                <a:sym typeface="Helvetica Neue"/>
              </a:rPr>
              <a:t>Lock up Dai</a:t>
            </a:r>
            <a:endParaRPr sz="1000" b="1" i="0" u="none" strike="noStrike" cap="none">
              <a:latin typeface="Helvetica Neue"/>
              <a:ea typeface="Helvetica Neue"/>
              <a:cs typeface="Helvetica Neue"/>
              <a:sym typeface="Helvetica Neue"/>
            </a:endParaRPr>
          </a:p>
        </p:txBody>
      </p:sp>
      <p:grpSp>
        <p:nvGrpSpPr>
          <p:cNvPr id="457" name="Google Shape;457;p69"/>
          <p:cNvGrpSpPr/>
          <p:nvPr/>
        </p:nvGrpSpPr>
        <p:grpSpPr>
          <a:xfrm>
            <a:off x="5223115" y="2126341"/>
            <a:ext cx="1011571" cy="720328"/>
            <a:chOff x="5856103" y="1982012"/>
            <a:chExt cx="1348761" cy="960437"/>
          </a:xfrm>
        </p:grpSpPr>
        <p:sp>
          <p:nvSpPr>
            <p:cNvPr id="458" name="Google Shape;458;p69"/>
            <p:cNvSpPr/>
            <p:nvPr/>
          </p:nvSpPr>
          <p:spPr>
            <a:xfrm>
              <a:off x="5856103" y="2053923"/>
              <a:ext cx="1230807" cy="767701"/>
            </a:xfrm>
            <a:custGeom>
              <a:avLst/>
              <a:gdLst/>
              <a:ahLst/>
              <a:cxnLst/>
              <a:rect l="l" t="t" r="r" b="b"/>
              <a:pathLst>
                <a:path w="866" h="691" extrusionOk="0">
                  <a:moveTo>
                    <a:pt x="211" y="93"/>
                  </a:moveTo>
                  <a:lnTo>
                    <a:pt x="211" y="31"/>
                  </a:lnTo>
                  <a:cubicBezTo>
                    <a:pt x="211" y="31"/>
                    <a:pt x="211" y="25"/>
                    <a:pt x="208" y="19"/>
                  </a:cubicBezTo>
                  <a:cubicBezTo>
                    <a:pt x="208" y="19"/>
                    <a:pt x="206" y="13"/>
                    <a:pt x="202" y="9"/>
                  </a:cubicBezTo>
                  <a:cubicBezTo>
                    <a:pt x="202" y="9"/>
                    <a:pt x="197" y="4"/>
                    <a:pt x="191" y="2"/>
                  </a:cubicBezTo>
                  <a:cubicBezTo>
                    <a:pt x="191" y="2"/>
                    <a:pt x="185" y="0"/>
                    <a:pt x="179" y="0"/>
                  </a:cubicBezTo>
                  <a:lnTo>
                    <a:pt x="59" y="0"/>
                  </a:lnTo>
                  <a:cubicBezTo>
                    <a:pt x="59" y="0"/>
                    <a:pt x="52" y="0"/>
                    <a:pt x="46" y="2"/>
                  </a:cubicBezTo>
                  <a:cubicBezTo>
                    <a:pt x="46" y="2"/>
                    <a:pt x="41" y="4"/>
                    <a:pt x="36" y="9"/>
                  </a:cubicBezTo>
                  <a:cubicBezTo>
                    <a:pt x="36" y="9"/>
                    <a:pt x="32" y="13"/>
                    <a:pt x="29" y="19"/>
                  </a:cubicBezTo>
                  <a:cubicBezTo>
                    <a:pt x="29" y="19"/>
                    <a:pt x="27" y="25"/>
                    <a:pt x="27" y="31"/>
                  </a:cubicBezTo>
                  <a:lnTo>
                    <a:pt x="27" y="93"/>
                  </a:lnTo>
                  <a:lnTo>
                    <a:pt x="211" y="93"/>
                  </a:lnTo>
                  <a:lnTo>
                    <a:pt x="211" y="31"/>
                  </a:lnTo>
                  <a:moveTo>
                    <a:pt x="0" y="634"/>
                  </a:moveTo>
                  <a:lnTo>
                    <a:pt x="0" y="691"/>
                  </a:lnTo>
                  <a:lnTo>
                    <a:pt x="866" y="691"/>
                  </a:lnTo>
                  <a:lnTo>
                    <a:pt x="866" y="634"/>
                  </a:lnTo>
                  <a:lnTo>
                    <a:pt x="840" y="634"/>
                  </a:lnTo>
                  <a:lnTo>
                    <a:pt x="840" y="112"/>
                  </a:lnTo>
                  <a:lnTo>
                    <a:pt x="630" y="275"/>
                  </a:lnTo>
                  <a:lnTo>
                    <a:pt x="630" y="114"/>
                  </a:lnTo>
                  <a:lnTo>
                    <a:pt x="419" y="275"/>
                  </a:lnTo>
                  <a:lnTo>
                    <a:pt x="419" y="112"/>
                  </a:lnTo>
                  <a:lnTo>
                    <a:pt x="211" y="273"/>
                  </a:lnTo>
                  <a:lnTo>
                    <a:pt x="211" y="121"/>
                  </a:lnTo>
                  <a:lnTo>
                    <a:pt x="27" y="121"/>
                  </a:lnTo>
                  <a:lnTo>
                    <a:pt x="27" y="634"/>
                  </a:lnTo>
                  <a:lnTo>
                    <a:pt x="0" y="634"/>
                  </a:lnTo>
                  <a:lnTo>
                    <a:pt x="0" y="691"/>
                  </a:lnTo>
                  <a:moveTo>
                    <a:pt x="219" y="455"/>
                  </a:moveTo>
                  <a:lnTo>
                    <a:pt x="219" y="387"/>
                  </a:lnTo>
                  <a:lnTo>
                    <a:pt x="329" y="387"/>
                  </a:lnTo>
                  <a:lnTo>
                    <a:pt x="329" y="455"/>
                  </a:lnTo>
                  <a:lnTo>
                    <a:pt x="219" y="455"/>
                  </a:lnTo>
                  <a:lnTo>
                    <a:pt x="219" y="387"/>
                  </a:lnTo>
                  <a:moveTo>
                    <a:pt x="425" y="455"/>
                  </a:moveTo>
                  <a:lnTo>
                    <a:pt x="425" y="387"/>
                  </a:lnTo>
                  <a:lnTo>
                    <a:pt x="534" y="387"/>
                  </a:lnTo>
                  <a:lnTo>
                    <a:pt x="534" y="455"/>
                  </a:lnTo>
                  <a:lnTo>
                    <a:pt x="425" y="455"/>
                  </a:lnTo>
                  <a:lnTo>
                    <a:pt x="425" y="387"/>
                  </a:lnTo>
                  <a:moveTo>
                    <a:pt x="630" y="455"/>
                  </a:moveTo>
                  <a:lnTo>
                    <a:pt x="630" y="387"/>
                  </a:lnTo>
                  <a:lnTo>
                    <a:pt x="740" y="387"/>
                  </a:lnTo>
                  <a:lnTo>
                    <a:pt x="740" y="455"/>
                  </a:lnTo>
                  <a:lnTo>
                    <a:pt x="630" y="455"/>
                  </a:lnTo>
                  <a:lnTo>
                    <a:pt x="630" y="387"/>
                  </a:lnTo>
                  <a:moveTo>
                    <a:pt x="219" y="575"/>
                  </a:moveTo>
                  <a:lnTo>
                    <a:pt x="219" y="508"/>
                  </a:lnTo>
                  <a:lnTo>
                    <a:pt x="329" y="508"/>
                  </a:lnTo>
                  <a:lnTo>
                    <a:pt x="329" y="575"/>
                  </a:lnTo>
                  <a:lnTo>
                    <a:pt x="219" y="575"/>
                  </a:lnTo>
                  <a:lnTo>
                    <a:pt x="219" y="508"/>
                  </a:lnTo>
                  <a:moveTo>
                    <a:pt x="425" y="575"/>
                  </a:moveTo>
                  <a:lnTo>
                    <a:pt x="425" y="508"/>
                  </a:lnTo>
                  <a:lnTo>
                    <a:pt x="534" y="508"/>
                  </a:lnTo>
                  <a:lnTo>
                    <a:pt x="534" y="575"/>
                  </a:lnTo>
                  <a:lnTo>
                    <a:pt x="425" y="575"/>
                  </a:lnTo>
                  <a:lnTo>
                    <a:pt x="425" y="508"/>
                  </a:lnTo>
                  <a:moveTo>
                    <a:pt x="630" y="575"/>
                  </a:moveTo>
                  <a:lnTo>
                    <a:pt x="630" y="508"/>
                  </a:lnTo>
                  <a:lnTo>
                    <a:pt x="740" y="508"/>
                  </a:lnTo>
                  <a:lnTo>
                    <a:pt x="740" y="575"/>
                  </a:lnTo>
                  <a:lnTo>
                    <a:pt x="630" y="575"/>
                  </a:lnTo>
                  <a:lnTo>
                    <a:pt x="630" y="508"/>
                  </a:lnTo>
                </a:path>
              </a:pathLst>
            </a:custGeom>
            <a:solidFill>
              <a:srgbClr val="1ABC9C">
                <a:alpha val="99220"/>
              </a:srgbClr>
            </a:solidFill>
            <a:ln w="9525" cap="flat" cmpd="sng">
              <a:solidFill>
                <a:srgbClr val="25252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59" name="Google Shape;459;p69"/>
            <p:cNvSpPr/>
            <p:nvPr/>
          </p:nvSpPr>
          <p:spPr>
            <a:xfrm>
              <a:off x="6754014" y="1982012"/>
              <a:ext cx="450850" cy="960437"/>
            </a:xfrm>
            <a:custGeom>
              <a:avLst/>
              <a:gdLst/>
              <a:ahLst/>
              <a:cxnLst/>
              <a:rect l="l" t="t" r="r" b="b"/>
              <a:pathLst>
                <a:path w="284" h="604" extrusionOk="0">
                  <a:moveTo>
                    <a:pt x="147" y="580"/>
                  </a:moveTo>
                  <a:lnTo>
                    <a:pt x="147" y="400"/>
                  </a:lnTo>
                  <a:lnTo>
                    <a:pt x="137" y="400"/>
                  </a:lnTo>
                  <a:lnTo>
                    <a:pt x="137" y="580"/>
                  </a:lnTo>
                  <a:cubicBezTo>
                    <a:pt x="128" y="613"/>
                    <a:pt x="92" y="612"/>
                    <a:pt x="83" y="580"/>
                  </a:cubicBezTo>
                  <a:lnTo>
                    <a:pt x="83" y="400"/>
                  </a:lnTo>
                  <a:lnTo>
                    <a:pt x="21" y="400"/>
                  </a:lnTo>
                  <a:lnTo>
                    <a:pt x="91" y="195"/>
                  </a:lnTo>
                  <a:lnTo>
                    <a:pt x="83" y="192"/>
                  </a:lnTo>
                  <a:lnTo>
                    <a:pt x="38" y="322"/>
                  </a:lnTo>
                  <a:cubicBezTo>
                    <a:pt x="25" y="340"/>
                    <a:pt x="0" y="330"/>
                    <a:pt x="0" y="308"/>
                  </a:cubicBezTo>
                  <a:lnTo>
                    <a:pt x="48" y="160"/>
                  </a:lnTo>
                  <a:cubicBezTo>
                    <a:pt x="55" y="138"/>
                    <a:pt x="70" y="121"/>
                    <a:pt x="93" y="121"/>
                  </a:cubicBezTo>
                  <a:lnTo>
                    <a:pt x="182" y="121"/>
                  </a:lnTo>
                  <a:cubicBezTo>
                    <a:pt x="208" y="121"/>
                    <a:pt x="225" y="138"/>
                    <a:pt x="234" y="163"/>
                  </a:cubicBezTo>
                  <a:lnTo>
                    <a:pt x="283" y="307"/>
                  </a:lnTo>
                  <a:cubicBezTo>
                    <a:pt x="285" y="330"/>
                    <a:pt x="259" y="338"/>
                    <a:pt x="244" y="320"/>
                  </a:cubicBezTo>
                  <a:lnTo>
                    <a:pt x="201" y="194"/>
                  </a:lnTo>
                  <a:lnTo>
                    <a:pt x="193" y="196"/>
                  </a:lnTo>
                  <a:lnTo>
                    <a:pt x="262" y="400"/>
                  </a:lnTo>
                  <a:lnTo>
                    <a:pt x="200" y="400"/>
                  </a:lnTo>
                  <a:lnTo>
                    <a:pt x="200" y="580"/>
                  </a:lnTo>
                  <a:cubicBezTo>
                    <a:pt x="196" y="611"/>
                    <a:pt x="155" y="612"/>
                    <a:pt x="147" y="580"/>
                  </a:cubicBezTo>
                  <a:moveTo>
                    <a:pt x="87" y="54"/>
                  </a:moveTo>
                  <a:cubicBezTo>
                    <a:pt x="87" y="54"/>
                    <a:pt x="87" y="43"/>
                    <a:pt x="91" y="33"/>
                  </a:cubicBezTo>
                  <a:cubicBezTo>
                    <a:pt x="91" y="33"/>
                    <a:pt x="95" y="23"/>
                    <a:pt x="103" y="16"/>
                  </a:cubicBezTo>
                  <a:cubicBezTo>
                    <a:pt x="103" y="16"/>
                    <a:pt x="110" y="8"/>
                    <a:pt x="120" y="4"/>
                  </a:cubicBezTo>
                  <a:cubicBezTo>
                    <a:pt x="120" y="4"/>
                    <a:pt x="131" y="0"/>
                    <a:pt x="141" y="0"/>
                  </a:cubicBezTo>
                  <a:cubicBezTo>
                    <a:pt x="141" y="0"/>
                    <a:pt x="152" y="0"/>
                    <a:pt x="162" y="4"/>
                  </a:cubicBezTo>
                  <a:cubicBezTo>
                    <a:pt x="162" y="4"/>
                    <a:pt x="172" y="8"/>
                    <a:pt x="180" y="16"/>
                  </a:cubicBezTo>
                  <a:cubicBezTo>
                    <a:pt x="180" y="16"/>
                    <a:pt x="188" y="23"/>
                    <a:pt x="192" y="33"/>
                  </a:cubicBezTo>
                  <a:cubicBezTo>
                    <a:pt x="192" y="33"/>
                    <a:pt x="196" y="43"/>
                    <a:pt x="196" y="54"/>
                  </a:cubicBezTo>
                  <a:cubicBezTo>
                    <a:pt x="196" y="54"/>
                    <a:pt x="196" y="65"/>
                    <a:pt x="192" y="75"/>
                  </a:cubicBezTo>
                  <a:cubicBezTo>
                    <a:pt x="192" y="75"/>
                    <a:pt x="188" y="85"/>
                    <a:pt x="180" y="93"/>
                  </a:cubicBezTo>
                  <a:cubicBezTo>
                    <a:pt x="180" y="93"/>
                    <a:pt x="172" y="101"/>
                    <a:pt x="162" y="105"/>
                  </a:cubicBezTo>
                  <a:cubicBezTo>
                    <a:pt x="162" y="105"/>
                    <a:pt x="152" y="109"/>
                    <a:pt x="141" y="109"/>
                  </a:cubicBezTo>
                  <a:cubicBezTo>
                    <a:pt x="141" y="109"/>
                    <a:pt x="130" y="109"/>
                    <a:pt x="120" y="105"/>
                  </a:cubicBezTo>
                  <a:cubicBezTo>
                    <a:pt x="120" y="105"/>
                    <a:pt x="110" y="101"/>
                    <a:pt x="103" y="93"/>
                  </a:cubicBezTo>
                  <a:cubicBezTo>
                    <a:pt x="103" y="93"/>
                    <a:pt x="95" y="85"/>
                    <a:pt x="91" y="75"/>
                  </a:cubicBezTo>
                  <a:cubicBezTo>
                    <a:pt x="91" y="75"/>
                    <a:pt x="87" y="65"/>
                    <a:pt x="87" y="54"/>
                  </a:cubicBezTo>
                </a:path>
              </a:pathLst>
            </a:custGeom>
            <a:solidFill>
              <a:srgbClr val="1ABC9C">
                <a:alpha val="99220"/>
              </a:srgbClr>
            </a:solidFill>
            <a:ln w="9525" cap="flat" cmpd="sng">
              <a:solidFill>
                <a:srgbClr val="25252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60" name="Google Shape;460;p69"/>
          <p:cNvSpPr/>
          <p:nvPr/>
        </p:nvSpPr>
        <p:spPr>
          <a:xfrm>
            <a:off x="3797277" y="1329452"/>
            <a:ext cx="417900" cy="364200"/>
          </a:xfrm>
          <a:prstGeom prst="dodecagon">
            <a:avLst/>
          </a:prstGeom>
          <a:noFill/>
          <a:ln w="254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i="0" u="none" strike="noStrike" cap="none">
                <a:latin typeface="Helvetica Neue"/>
                <a:ea typeface="Helvetica Neue"/>
                <a:cs typeface="Helvetica Neue"/>
                <a:sym typeface="Helvetica Neue"/>
              </a:rPr>
              <a:t>1</a:t>
            </a:r>
            <a:endParaRPr sz="1100">
              <a:latin typeface="Helvetica Neue"/>
              <a:ea typeface="Helvetica Neue"/>
              <a:cs typeface="Helvetica Neue"/>
              <a:sym typeface="Helvetica Neue"/>
            </a:endParaRPr>
          </a:p>
        </p:txBody>
      </p:sp>
      <p:sp>
        <p:nvSpPr>
          <p:cNvPr id="461" name="Google Shape;461;p69"/>
          <p:cNvSpPr txBox="1"/>
          <p:nvPr/>
        </p:nvSpPr>
        <p:spPr>
          <a:xfrm>
            <a:off x="4389151" y="1137201"/>
            <a:ext cx="41397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i="0" u="none" strike="noStrike" cap="none">
                <a:latin typeface="Helvetica Neue"/>
                <a:ea typeface="Helvetica Neue"/>
                <a:cs typeface="Helvetica Neue"/>
                <a:sym typeface="Helvetica Neue"/>
              </a:rPr>
              <a:t>User transfer the Dai to the Savings rate contract.</a:t>
            </a:r>
            <a:br>
              <a:rPr lang="en" sz="1200" b="1" i="0" u="none" strike="noStrike" cap="none">
                <a:latin typeface="Helvetica Neue"/>
                <a:ea typeface="Helvetica Neue"/>
                <a:cs typeface="Helvetica Neue"/>
                <a:sym typeface="Helvetica Neue"/>
              </a:rPr>
            </a:br>
            <a:r>
              <a:rPr lang="en" sz="1200" b="1" i="0" u="none" strike="noStrike" cap="none">
                <a:latin typeface="Helvetica Neue"/>
                <a:ea typeface="Helvetica Neue"/>
                <a:cs typeface="Helvetica Neue"/>
                <a:sym typeface="Helvetica Neue"/>
              </a:rPr>
              <a:t>Dai is not in the users wallet any more, and thus not available to be used for other purposes </a:t>
            </a:r>
            <a:endParaRPr sz="1200" b="1">
              <a:latin typeface="Helvetica Neue"/>
              <a:ea typeface="Helvetica Neue"/>
              <a:cs typeface="Helvetica Neue"/>
              <a:sym typeface="Helvetica Neue"/>
            </a:endParaRPr>
          </a:p>
        </p:txBody>
      </p:sp>
      <p:sp>
        <p:nvSpPr>
          <p:cNvPr id="462" name="Google Shape;462;p69"/>
          <p:cNvSpPr/>
          <p:nvPr/>
        </p:nvSpPr>
        <p:spPr>
          <a:xfrm>
            <a:off x="487473" y="3179484"/>
            <a:ext cx="417900" cy="364200"/>
          </a:xfrm>
          <a:prstGeom prst="dodecagon">
            <a:avLst/>
          </a:prstGeom>
          <a:noFill/>
          <a:ln w="254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Helvetica Neue"/>
                <a:ea typeface="Helvetica Neue"/>
                <a:cs typeface="Helvetica Neue"/>
                <a:sym typeface="Helvetica Neue"/>
              </a:rPr>
              <a:t>2</a:t>
            </a:r>
            <a:endParaRPr sz="1100">
              <a:latin typeface="Helvetica Neue"/>
              <a:ea typeface="Helvetica Neue"/>
              <a:cs typeface="Helvetica Neue"/>
              <a:sym typeface="Helvetica Neue"/>
            </a:endParaRPr>
          </a:p>
        </p:txBody>
      </p:sp>
      <p:sp>
        <p:nvSpPr>
          <p:cNvPr id="463" name="Google Shape;463;p69"/>
          <p:cNvSpPr txBox="1"/>
          <p:nvPr/>
        </p:nvSpPr>
        <p:spPr>
          <a:xfrm>
            <a:off x="1079350" y="2965375"/>
            <a:ext cx="1749300" cy="9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latin typeface="Helvetica Neue"/>
                <a:ea typeface="Helvetica Neue"/>
                <a:cs typeface="Helvetica Neue"/>
                <a:sym typeface="Helvetica Neue"/>
              </a:rPr>
              <a:t>The locked up Dai</a:t>
            </a:r>
            <a:endParaRPr sz="1200" b="1">
              <a:latin typeface="Helvetica Neue"/>
              <a:ea typeface="Helvetica Neue"/>
              <a:cs typeface="Helvetica Neue"/>
              <a:sym typeface="Helvetica Neue"/>
            </a:endParaRPr>
          </a:p>
          <a:p>
            <a:pPr marL="0" marR="0" lvl="0" indent="0" algn="l" rtl="0">
              <a:spcBef>
                <a:spcPts val="0"/>
              </a:spcBef>
              <a:spcAft>
                <a:spcPts val="0"/>
              </a:spcAft>
              <a:buNone/>
            </a:pPr>
            <a:r>
              <a:rPr lang="en" sz="1200" b="1">
                <a:latin typeface="Helvetica Neue"/>
                <a:ea typeface="Helvetica Neue"/>
                <a:cs typeface="Helvetica Neue"/>
                <a:sym typeface="Helvetica Neue"/>
              </a:rPr>
              <a:t>accumulates value according to the variable savings rate</a:t>
            </a:r>
            <a:endParaRPr sz="1200" b="1">
              <a:latin typeface="Helvetica Neue"/>
              <a:ea typeface="Helvetica Neue"/>
              <a:cs typeface="Helvetica Neue"/>
              <a:sym typeface="Helvetica Neue"/>
            </a:endParaRPr>
          </a:p>
        </p:txBody>
      </p:sp>
      <p:sp>
        <p:nvSpPr>
          <p:cNvPr id="464" name="Google Shape;464;p69"/>
          <p:cNvSpPr/>
          <p:nvPr/>
        </p:nvSpPr>
        <p:spPr>
          <a:xfrm>
            <a:off x="4153850" y="3484454"/>
            <a:ext cx="417900" cy="364200"/>
          </a:xfrm>
          <a:prstGeom prst="dodecagon">
            <a:avLst/>
          </a:prstGeom>
          <a:noFill/>
          <a:ln w="254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65" name="Google Shape;465;p69"/>
          <p:cNvSpPr txBox="1"/>
          <p:nvPr/>
        </p:nvSpPr>
        <p:spPr>
          <a:xfrm>
            <a:off x="4745650" y="3425325"/>
            <a:ext cx="4016400" cy="9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300" b="1">
                <a:latin typeface="Helvetica Neue"/>
                <a:ea typeface="Helvetica Neue"/>
                <a:cs typeface="Helvetica Neue"/>
                <a:sym typeface="Helvetica Neue"/>
              </a:rPr>
              <a:t>When wanting to use the Dai, the owner unlocks it in the Savings rate contract, and receives the Dai originally locked up together with the amount of Dai earned from the Savings Rate</a:t>
            </a:r>
            <a:endParaRPr sz="1300" b="1">
              <a:latin typeface="Helvetica Neue"/>
              <a:ea typeface="Helvetica Neue"/>
              <a:cs typeface="Helvetica Neue"/>
              <a:sym typeface="Helvetica Neue"/>
            </a:endParaRPr>
          </a:p>
        </p:txBody>
      </p:sp>
      <p:pic>
        <p:nvPicPr>
          <p:cNvPr id="466" name="Google Shape;466;p69"/>
          <p:cNvPicPr preferRelativeResize="0"/>
          <p:nvPr/>
        </p:nvPicPr>
        <p:blipFill rotWithShape="1">
          <a:blip r:embed="rId4">
            <a:alphaModFix/>
          </a:blip>
          <a:srcRect/>
          <a:stretch/>
        </p:blipFill>
        <p:spPr>
          <a:xfrm>
            <a:off x="4469020" y="2283869"/>
            <a:ext cx="417900" cy="417923"/>
          </a:xfrm>
          <a:prstGeom prst="rect">
            <a:avLst/>
          </a:prstGeom>
          <a:noFill/>
          <a:ln>
            <a:noFill/>
          </a:ln>
          <a:effectLst>
            <a:outerShdw blurRad="57150" dist="19050" dir="5400000" algn="bl" rotWithShape="0">
              <a:srgbClr val="000000">
                <a:alpha val="50000"/>
              </a:srgbClr>
            </a:outerShdw>
          </a:effectLst>
        </p:spPr>
      </p:pic>
      <p:pic>
        <p:nvPicPr>
          <p:cNvPr id="467" name="Google Shape;467;p69"/>
          <p:cNvPicPr preferRelativeResize="0"/>
          <p:nvPr/>
        </p:nvPicPr>
        <p:blipFill rotWithShape="1">
          <a:blip r:embed="rId4">
            <a:alphaModFix/>
          </a:blip>
          <a:srcRect/>
          <a:stretch/>
        </p:blipFill>
        <p:spPr>
          <a:xfrm>
            <a:off x="2652100" y="2670082"/>
            <a:ext cx="176550" cy="17659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0"/>
          <p:cNvSpPr/>
          <p:nvPr/>
        </p:nvSpPr>
        <p:spPr>
          <a:xfrm>
            <a:off x="6845318" y="3789216"/>
            <a:ext cx="573300" cy="500400"/>
          </a:xfrm>
          <a:prstGeom prst="roundRect">
            <a:avLst>
              <a:gd name="adj" fmla="val 16667"/>
            </a:avLst>
          </a:prstGeom>
          <a:noFill/>
          <a:ln w="12700" cap="flat" cmpd="sng">
            <a:solidFill>
              <a:srgbClr val="3A383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rgbClr val="000000"/>
              </a:buClr>
              <a:buSzPts val="1400"/>
              <a:buFont typeface="Calibri"/>
              <a:buNone/>
            </a:pPr>
            <a:endParaRPr sz="1400">
              <a:solidFill>
                <a:srgbClr val="000000"/>
              </a:solidFill>
              <a:latin typeface="Calibri"/>
              <a:ea typeface="Calibri"/>
              <a:cs typeface="Calibri"/>
              <a:sym typeface="Calibri"/>
            </a:endParaRPr>
          </a:p>
        </p:txBody>
      </p:sp>
      <p:sp>
        <p:nvSpPr>
          <p:cNvPr id="473" name="Google Shape;473;p70"/>
          <p:cNvSpPr/>
          <p:nvPr/>
        </p:nvSpPr>
        <p:spPr>
          <a:xfrm>
            <a:off x="4772746" y="3600693"/>
            <a:ext cx="573300" cy="500400"/>
          </a:xfrm>
          <a:prstGeom prst="roundRect">
            <a:avLst>
              <a:gd name="adj" fmla="val 16667"/>
            </a:avLst>
          </a:prstGeom>
          <a:noFill/>
          <a:ln w="12700" cap="flat" cmpd="sng">
            <a:solidFill>
              <a:srgbClr val="3A383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rgbClr val="000000"/>
              </a:buClr>
              <a:buSzPts val="1400"/>
              <a:buFont typeface="Calibri"/>
              <a:buNone/>
            </a:pPr>
            <a:endParaRPr sz="1400">
              <a:solidFill>
                <a:srgbClr val="000000"/>
              </a:solidFill>
              <a:latin typeface="Calibri"/>
              <a:ea typeface="Calibri"/>
              <a:cs typeface="Calibri"/>
              <a:sym typeface="Calibri"/>
            </a:endParaRPr>
          </a:p>
        </p:txBody>
      </p:sp>
      <p:sp>
        <p:nvSpPr>
          <p:cNvPr id="474" name="Google Shape;474;p70"/>
          <p:cNvSpPr/>
          <p:nvPr/>
        </p:nvSpPr>
        <p:spPr>
          <a:xfrm>
            <a:off x="6785084" y="1875044"/>
            <a:ext cx="573300" cy="500400"/>
          </a:xfrm>
          <a:prstGeom prst="roundRect">
            <a:avLst>
              <a:gd name="adj" fmla="val 16667"/>
            </a:avLst>
          </a:prstGeom>
          <a:noFill/>
          <a:ln w="12700" cap="flat" cmpd="sng">
            <a:solidFill>
              <a:srgbClr val="3A383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rgbClr val="000000"/>
              </a:buClr>
              <a:buSzPts val="1400"/>
              <a:buFont typeface="Calibri"/>
              <a:buNone/>
            </a:pPr>
            <a:endParaRPr sz="1400">
              <a:solidFill>
                <a:srgbClr val="000000"/>
              </a:solidFill>
              <a:latin typeface="Calibri"/>
              <a:ea typeface="Calibri"/>
              <a:cs typeface="Calibri"/>
              <a:sym typeface="Calibri"/>
            </a:endParaRPr>
          </a:p>
        </p:txBody>
      </p:sp>
      <p:sp>
        <p:nvSpPr>
          <p:cNvPr id="475" name="Google Shape;475;p70"/>
          <p:cNvSpPr/>
          <p:nvPr/>
        </p:nvSpPr>
        <p:spPr>
          <a:xfrm>
            <a:off x="4777592" y="1869528"/>
            <a:ext cx="573300" cy="500400"/>
          </a:xfrm>
          <a:prstGeom prst="roundRect">
            <a:avLst>
              <a:gd name="adj" fmla="val 16667"/>
            </a:avLst>
          </a:prstGeom>
          <a:noFill/>
          <a:ln w="12700" cap="flat" cmpd="sng">
            <a:solidFill>
              <a:srgbClr val="3A383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rgbClr val="000000"/>
              </a:buClr>
              <a:buSzPts val="1400"/>
              <a:buFont typeface="Calibri"/>
              <a:buNone/>
            </a:pPr>
            <a:endParaRPr sz="1400">
              <a:solidFill>
                <a:srgbClr val="000000"/>
              </a:solidFill>
              <a:latin typeface="Calibri"/>
              <a:ea typeface="Calibri"/>
              <a:cs typeface="Calibri"/>
              <a:sym typeface="Calibri"/>
            </a:endParaRPr>
          </a:p>
        </p:txBody>
      </p:sp>
      <p:sp>
        <p:nvSpPr>
          <p:cNvPr id="476" name="Google Shape;476;p70"/>
          <p:cNvSpPr txBox="1"/>
          <p:nvPr/>
        </p:nvSpPr>
        <p:spPr>
          <a:xfrm>
            <a:off x="628650" y="273844"/>
            <a:ext cx="7886700" cy="500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3000">
                <a:solidFill>
                  <a:srgbClr val="000000"/>
                </a:solidFill>
                <a:latin typeface="Helvetica Neue"/>
                <a:ea typeface="Helvetica Neue"/>
                <a:cs typeface="Helvetica Neue"/>
                <a:sym typeface="Helvetica Neue"/>
              </a:rPr>
              <a:t>Diving a little bit deeper – an example</a:t>
            </a:r>
            <a:endParaRPr sz="3300">
              <a:solidFill>
                <a:srgbClr val="000000"/>
              </a:solidFill>
              <a:latin typeface="Helvetica Neue"/>
              <a:ea typeface="Helvetica Neue"/>
              <a:cs typeface="Helvetica Neue"/>
              <a:sym typeface="Helvetica Neue"/>
            </a:endParaRPr>
          </a:p>
        </p:txBody>
      </p:sp>
      <p:sp>
        <p:nvSpPr>
          <p:cNvPr id="477" name="Google Shape;477;p70"/>
          <p:cNvSpPr/>
          <p:nvPr/>
        </p:nvSpPr>
        <p:spPr>
          <a:xfrm>
            <a:off x="7478573" y="3323983"/>
            <a:ext cx="12372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400"/>
              <a:buFont typeface="Calibri"/>
              <a:buNone/>
            </a:pPr>
            <a:r>
              <a:rPr lang="en" sz="1400" b="1">
                <a:solidFill>
                  <a:srgbClr val="000000"/>
                </a:solidFill>
                <a:latin typeface="Calibri"/>
                <a:ea typeface="Calibri"/>
                <a:cs typeface="Calibri"/>
                <a:sym typeface="Calibri"/>
              </a:rPr>
              <a:t>ALICE</a:t>
            </a:r>
            <a:br>
              <a:rPr lang="en" sz="1400" b="1">
                <a:solidFill>
                  <a:srgbClr val="000000"/>
                </a:solidFill>
                <a:latin typeface="Calibri"/>
                <a:ea typeface="Calibri"/>
                <a:cs typeface="Calibri"/>
                <a:sym typeface="Calibri"/>
              </a:rPr>
            </a:br>
            <a:r>
              <a:rPr lang="en" sz="1400" b="1">
                <a:solidFill>
                  <a:srgbClr val="000000"/>
                </a:solidFill>
                <a:latin typeface="Calibri"/>
                <a:ea typeface="Calibri"/>
                <a:cs typeface="Calibri"/>
                <a:sym typeface="Calibri"/>
              </a:rPr>
              <a:t>Dai Owner</a:t>
            </a:r>
            <a:endParaRPr sz="1400">
              <a:solidFill>
                <a:srgbClr val="000000"/>
              </a:solidFill>
              <a:latin typeface="Calibri"/>
              <a:ea typeface="Calibri"/>
              <a:cs typeface="Calibri"/>
              <a:sym typeface="Calibri"/>
            </a:endParaRPr>
          </a:p>
        </p:txBody>
      </p:sp>
      <p:sp>
        <p:nvSpPr>
          <p:cNvPr id="478" name="Google Shape;478;p70"/>
          <p:cNvSpPr/>
          <p:nvPr/>
        </p:nvSpPr>
        <p:spPr>
          <a:xfrm>
            <a:off x="1465257" y="1435899"/>
            <a:ext cx="4194600" cy="3135900"/>
          </a:xfrm>
          <a:prstGeom prst="roundRect">
            <a:avLst>
              <a:gd name="adj" fmla="val 16667"/>
            </a:avLst>
          </a:prstGeom>
          <a:noFill/>
          <a:ln w="12700" cap="flat" cmpd="sng">
            <a:solidFill>
              <a:srgbClr val="1ABC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rgbClr val="000000"/>
              </a:buClr>
              <a:buSzPts val="1400"/>
              <a:buFont typeface="Calibri"/>
              <a:buNone/>
            </a:pPr>
            <a:endParaRPr sz="1400">
              <a:solidFill>
                <a:srgbClr val="000000"/>
              </a:solidFill>
              <a:latin typeface="Calibri"/>
              <a:ea typeface="Calibri"/>
              <a:cs typeface="Calibri"/>
              <a:sym typeface="Calibri"/>
            </a:endParaRPr>
          </a:p>
        </p:txBody>
      </p:sp>
      <p:pic>
        <p:nvPicPr>
          <p:cNvPr id="479" name="Google Shape;479;p70"/>
          <p:cNvPicPr preferRelativeResize="0"/>
          <p:nvPr/>
        </p:nvPicPr>
        <p:blipFill rotWithShape="1">
          <a:blip r:embed="rId3">
            <a:alphaModFix/>
          </a:blip>
          <a:srcRect/>
          <a:stretch/>
        </p:blipFill>
        <p:spPr>
          <a:xfrm>
            <a:off x="465475" y="1761719"/>
            <a:ext cx="326349" cy="280385"/>
          </a:xfrm>
          <a:prstGeom prst="rect">
            <a:avLst/>
          </a:prstGeom>
          <a:noFill/>
          <a:ln>
            <a:noFill/>
          </a:ln>
        </p:spPr>
      </p:pic>
      <p:cxnSp>
        <p:nvCxnSpPr>
          <p:cNvPr id="480" name="Google Shape;480;p70"/>
          <p:cNvCxnSpPr/>
          <p:nvPr/>
        </p:nvCxnSpPr>
        <p:spPr>
          <a:xfrm rot="10800000">
            <a:off x="996647" y="1778896"/>
            <a:ext cx="0" cy="221700"/>
          </a:xfrm>
          <a:prstGeom prst="straightConnector1">
            <a:avLst/>
          </a:prstGeom>
          <a:noFill/>
          <a:ln w="9525" cap="flat" cmpd="sng">
            <a:solidFill>
              <a:srgbClr val="4472C4"/>
            </a:solidFill>
            <a:prstDash val="solid"/>
            <a:miter lim="800000"/>
            <a:headEnd type="none" w="sm" len="sm"/>
            <a:tailEnd type="triangle" w="med" len="med"/>
          </a:ln>
        </p:spPr>
      </p:cxnSp>
      <p:pic>
        <p:nvPicPr>
          <p:cNvPr id="481" name="Google Shape;481;p70"/>
          <p:cNvPicPr preferRelativeResize="0"/>
          <p:nvPr/>
        </p:nvPicPr>
        <p:blipFill rotWithShape="1">
          <a:blip r:embed="rId4">
            <a:alphaModFix/>
          </a:blip>
          <a:srcRect t="729" b="738"/>
          <a:stretch/>
        </p:blipFill>
        <p:spPr>
          <a:xfrm>
            <a:off x="6842592" y="1917682"/>
            <a:ext cx="435193" cy="428824"/>
          </a:xfrm>
          <a:prstGeom prst="rect">
            <a:avLst/>
          </a:prstGeom>
          <a:noFill/>
          <a:ln>
            <a:noFill/>
          </a:ln>
        </p:spPr>
      </p:pic>
      <p:grpSp>
        <p:nvGrpSpPr>
          <p:cNvPr id="482" name="Google Shape;482;p70"/>
          <p:cNvGrpSpPr/>
          <p:nvPr/>
        </p:nvGrpSpPr>
        <p:grpSpPr>
          <a:xfrm>
            <a:off x="7635659" y="2556335"/>
            <a:ext cx="1011571" cy="720328"/>
            <a:chOff x="5856103" y="1982012"/>
            <a:chExt cx="1348761" cy="960437"/>
          </a:xfrm>
        </p:grpSpPr>
        <p:sp>
          <p:nvSpPr>
            <p:cNvPr id="483" name="Google Shape;483;p70"/>
            <p:cNvSpPr/>
            <p:nvPr/>
          </p:nvSpPr>
          <p:spPr>
            <a:xfrm>
              <a:off x="5856103" y="2053923"/>
              <a:ext cx="1230807" cy="767701"/>
            </a:xfrm>
            <a:custGeom>
              <a:avLst/>
              <a:gdLst/>
              <a:ahLst/>
              <a:cxnLst/>
              <a:rect l="l" t="t" r="r" b="b"/>
              <a:pathLst>
                <a:path w="866" h="691" extrusionOk="0">
                  <a:moveTo>
                    <a:pt x="211" y="93"/>
                  </a:moveTo>
                  <a:lnTo>
                    <a:pt x="211" y="31"/>
                  </a:lnTo>
                  <a:cubicBezTo>
                    <a:pt x="211" y="31"/>
                    <a:pt x="211" y="25"/>
                    <a:pt x="208" y="19"/>
                  </a:cubicBezTo>
                  <a:cubicBezTo>
                    <a:pt x="208" y="19"/>
                    <a:pt x="206" y="13"/>
                    <a:pt x="202" y="9"/>
                  </a:cubicBezTo>
                  <a:cubicBezTo>
                    <a:pt x="202" y="9"/>
                    <a:pt x="197" y="4"/>
                    <a:pt x="191" y="2"/>
                  </a:cubicBezTo>
                  <a:cubicBezTo>
                    <a:pt x="191" y="2"/>
                    <a:pt x="185" y="0"/>
                    <a:pt x="179" y="0"/>
                  </a:cubicBezTo>
                  <a:lnTo>
                    <a:pt x="59" y="0"/>
                  </a:lnTo>
                  <a:cubicBezTo>
                    <a:pt x="59" y="0"/>
                    <a:pt x="52" y="0"/>
                    <a:pt x="46" y="2"/>
                  </a:cubicBezTo>
                  <a:cubicBezTo>
                    <a:pt x="46" y="2"/>
                    <a:pt x="41" y="4"/>
                    <a:pt x="36" y="9"/>
                  </a:cubicBezTo>
                  <a:cubicBezTo>
                    <a:pt x="36" y="9"/>
                    <a:pt x="32" y="13"/>
                    <a:pt x="29" y="19"/>
                  </a:cubicBezTo>
                  <a:cubicBezTo>
                    <a:pt x="29" y="19"/>
                    <a:pt x="27" y="25"/>
                    <a:pt x="27" y="31"/>
                  </a:cubicBezTo>
                  <a:lnTo>
                    <a:pt x="27" y="93"/>
                  </a:lnTo>
                  <a:lnTo>
                    <a:pt x="211" y="93"/>
                  </a:lnTo>
                  <a:lnTo>
                    <a:pt x="211" y="31"/>
                  </a:lnTo>
                  <a:moveTo>
                    <a:pt x="0" y="634"/>
                  </a:moveTo>
                  <a:lnTo>
                    <a:pt x="0" y="691"/>
                  </a:lnTo>
                  <a:lnTo>
                    <a:pt x="866" y="691"/>
                  </a:lnTo>
                  <a:lnTo>
                    <a:pt x="866" y="634"/>
                  </a:lnTo>
                  <a:lnTo>
                    <a:pt x="840" y="634"/>
                  </a:lnTo>
                  <a:lnTo>
                    <a:pt x="840" y="112"/>
                  </a:lnTo>
                  <a:lnTo>
                    <a:pt x="630" y="275"/>
                  </a:lnTo>
                  <a:lnTo>
                    <a:pt x="630" y="114"/>
                  </a:lnTo>
                  <a:lnTo>
                    <a:pt x="419" y="275"/>
                  </a:lnTo>
                  <a:lnTo>
                    <a:pt x="419" y="112"/>
                  </a:lnTo>
                  <a:lnTo>
                    <a:pt x="211" y="273"/>
                  </a:lnTo>
                  <a:lnTo>
                    <a:pt x="211" y="121"/>
                  </a:lnTo>
                  <a:lnTo>
                    <a:pt x="27" y="121"/>
                  </a:lnTo>
                  <a:lnTo>
                    <a:pt x="27" y="634"/>
                  </a:lnTo>
                  <a:lnTo>
                    <a:pt x="0" y="634"/>
                  </a:lnTo>
                  <a:lnTo>
                    <a:pt x="0" y="691"/>
                  </a:lnTo>
                  <a:moveTo>
                    <a:pt x="219" y="455"/>
                  </a:moveTo>
                  <a:lnTo>
                    <a:pt x="219" y="387"/>
                  </a:lnTo>
                  <a:lnTo>
                    <a:pt x="329" y="387"/>
                  </a:lnTo>
                  <a:lnTo>
                    <a:pt x="329" y="455"/>
                  </a:lnTo>
                  <a:lnTo>
                    <a:pt x="219" y="455"/>
                  </a:lnTo>
                  <a:lnTo>
                    <a:pt x="219" y="387"/>
                  </a:lnTo>
                  <a:moveTo>
                    <a:pt x="425" y="455"/>
                  </a:moveTo>
                  <a:lnTo>
                    <a:pt x="425" y="387"/>
                  </a:lnTo>
                  <a:lnTo>
                    <a:pt x="534" y="387"/>
                  </a:lnTo>
                  <a:lnTo>
                    <a:pt x="534" y="455"/>
                  </a:lnTo>
                  <a:lnTo>
                    <a:pt x="425" y="455"/>
                  </a:lnTo>
                  <a:lnTo>
                    <a:pt x="425" y="387"/>
                  </a:lnTo>
                  <a:moveTo>
                    <a:pt x="630" y="455"/>
                  </a:moveTo>
                  <a:lnTo>
                    <a:pt x="630" y="387"/>
                  </a:lnTo>
                  <a:lnTo>
                    <a:pt x="740" y="387"/>
                  </a:lnTo>
                  <a:lnTo>
                    <a:pt x="740" y="455"/>
                  </a:lnTo>
                  <a:lnTo>
                    <a:pt x="630" y="455"/>
                  </a:lnTo>
                  <a:lnTo>
                    <a:pt x="630" y="387"/>
                  </a:lnTo>
                  <a:moveTo>
                    <a:pt x="219" y="575"/>
                  </a:moveTo>
                  <a:lnTo>
                    <a:pt x="219" y="508"/>
                  </a:lnTo>
                  <a:lnTo>
                    <a:pt x="329" y="508"/>
                  </a:lnTo>
                  <a:lnTo>
                    <a:pt x="329" y="575"/>
                  </a:lnTo>
                  <a:lnTo>
                    <a:pt x="219" y="575"/>
                  </a:lnTo>
                  <a:lnTo>
                    <a:pt x="219" y="508"/>
                  </a:lnTo>
                  <a:moveTo>
                    <a:pt x="425" y="575"/>
                  </a:moveTo>
                  <a:lnTo>
                    <a:pt x="425" y="508"/>
                  </a:lnTo>
                  <a:lnTo>
                    <a:pt x="534" y="508"/>
                  </a:lnTo>
                  <a:lnTo>
                    <a:pt x="534" y="575"/>
                  </a:lnTo>
                  <a:lnTo>
                    <a:pt x="425" y="575"/>
                  </a:lnTo>
                  <a:lnTo>
                    <a:pt x="425" y="508"/>
                  </a:lnTo>
                  <a:moveTo>
                    <a:pt x="630" y="575"/>
                  </a:moveTo>
                  <a:lnTo>
                    <a:pt x="630" y="508"/>
                  </a:lnTo>
                  <a:lnTo>
                    <a:pt x="740" y="508"/>
                  </a:lnTo>
                  <a:lnTo>
                    <a:pt x="740" y="575"/>
                  </a:lnTo>
                  <a:lnTo>
                    <a:pt x="630" y="575"/>
                  </a:lnTo>
                  <a:lnTo>
                    <a:pt x="630" y="508"/>
                  </a:lnTo>
                </a:path>
              </a:pathLst>
            </a:custGeom>
            <a:solidFill>
              <a:srgbClr val="1ABC9C">
                <a:alpha val="99220"/>
              </a:srgbClr>
            </a:solidFill>
            <a:ln w="9525" cap="flat" cmpd="sng">
              <a:solidFill>
                <a:srgbClr val="25252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Clr>
                  <a:srgbClr val="000000"/>
                </a:buClr>
                <a:buSzPts val="1400"/>
                <a:buFont typeface="Calibri"/>
                <a:buNone/>
              </a:pPr>
              <a:endParaRPr sz="1400">
                <a:solidFill>
                  <a:srgbClr val="000000"/>
                </a:solidFill>
                <a:latin typeface="Calibri"/>
                <a:ea typeface="Calibri"/>
                <a:cs typeface="Calibri"/>
                <a:sym typeface="Calibri"/>
              </a:endParaRPr>
            </a:p>
          </p:txBody>
        </p:sp>
        <p:sp>
          <p:nvSpPr>
            <p:cNvPr id="484" name="Google Shape;484;p70"/>
            <p:cNvSpPr/>
            <p:nvPr/>
          </p:nvSpPr>
          <p:spPr>
            <a:xfrm>
              <a:off x="6754014" y="1982012"/>
              <a:ext cx="450850" cy="960437"/>
            </a:xfrm>
            <a:custGeom>
              <a:avLst/>
              <a:gdLst/>
              <a:ahLst/>
              <a:cxnLst/>
              <a:rect l="l" t="t" r="r" b="b"/>
              <a:pathLst>
                <a:path w="284" h="604" extrusionOk="0">
                  <a:moveTo>
                    <a:pt x="147" y="580"/>
                  </a:moveTo>
                  <a:lnTo>
                    <a:pt x="147" y="400"/>
                  </a:lnTo>
                  <a:lnTo>
                    <a:pt x="137" y="400"/>
                  </a:lnTo>
                  <a:lnTo>
                    <a:pt x="137" y="580"/>
                  </a:lnTo>
                  <a:cubicBezTo>
                    <a:pt x="128" y="613"/>
                    <a:pt x="92" y="612"/>
                    <a:pt x="83" y="580"/>
                  </a:cubicBezTo>
                  <a:lnTo>
                    <a:pt x="83" y="400"/>
                  </a:lnTo>
                  <a:lnTo>
                    <a:pt x="21" y="400"/>
                  </a:lnTo>
                  <a:lnTo>
                    <a:pt x="91" y="195"/>
                  </a:lnTo>
                  <a:lnTo>
                    <a:pt x="83" y="192"/>
                  </a:lnTo>
                  <a:lnTo>
                    <a:pt x="38" y="322"/>
                  </a:lnTo>
                  <a:cubicBezTo>
                    <a:pt x="25" y="340"/>
                    <a:pt x="0" y="330"/>
                    <a:pt x="0" y="308"/>
                  </a:cubicBezTo>
                  <a:lnTo>
                    <a:pt x="48" y="160"/>
                  </a:lnTo>
                  <a:cubicBezTo>
                    <a:pt x="55" y="138"/>
                    <a:pt x="70" y="121"/>
                    <a:pt x="93" y="121"/>
                  </a:cubicBezTo>
                  <a:lnTo>
                    <a:pt x="182" y="121"/>
                  </a:lnTo>
                  <a:cubicBezTo>
                    <a:pt x="208" y="121"/>
                    <a:pt x="225" y="138"/>
                    <a:pt x="234" y="163"/>
                  </a:cubicBezTo>
                  <a:lnTo>
                    <a:pt x="283" y="307"/>
                  </a:lnTo>
                  <a:cubicBezTo>
                    <a:pt x="285" y="330"/>
                    <a:pt x="259" y="338"/>
                    <a:pt x="244" y="320"/>
                  </a:cubicBezTo>
                  <a:lnTo>
                    <a:pt x="201" y="194"/>
                  </a:lnTo>
                  <a:lnTo>
                    <a:pt x="193" y="196"/>
                  </a:lnTo>
                  <a:lnTo>
                    <a:pt x="262" y="400"/>
                  </a:lnTo>
                  <a:lnTo>
                    <a:pt x="200" y="400"/>
                  </a:lnTo>
                  <a:lnTo>
                    <a:pt x="200" y="580"/>
                  </a:lnTo>
                  <a:cubicBezTo>
                    <a:pt x="196" y="611"/>
                    <a:pt x="155" y="612"/>
                    <a:pt x="147" y="580"/>
                  </a:cubicBezTo>
                  <a:moveTo>
                    <a:pt x="87" y="54"/>
                  </a:moveTo>
                  <a:cubicBezTo>
                    <a:pt x="87" y="54"/>
                    <a:pt x="87" y="43"/>
                    <a:pt x="91" y="33"/>
                  </a:cubicBezTo>
                  <a:cubicBezTo>
                    <a:pt x="91" y="33"/>
                    <a:pt x="95" y="23"/>
                    <a:pt x="103" y="16"/>
                  </a:cubicBezTo>
                  <a:cubicBezTo>
                    <a:pt x="103" y="16"/>
                    <a:pt x="110" y="8"/>
                    <a:pt x="120" y="4"/>
                  </a:cubicBezTo>
                  <a:cubicBezTo>
                    <a:pt x="120" y="4"/>
                    <a:pt x="131" y="0"/>
                    <a:pt x="141" y="0"/>
                  </a:cubicBezTo>
                  <a:cubicBezTo>
                    <a:pt x="141" y="0"/>
                    <a:pt x="152" y="0"/>
                    <a:pt x="162" y="4"/>
                  </a:cubicBezTo>
                  <a:cubicBezTo>
                    <a:pt x="162" y="4"/>
                    <a:pt x="172" y="8"/>
                    <a:pt x="180" y="16"/>
                  </a:cubicBezTo>
                  <a:cubicBezTo>
                    <a:pt x="180" y="16"/>
                    <a:pt x="188" y="23"/>
                    <a:pt x="192" y="33"/>
                  </a:cubicBezTo>
                  <a:cubicBezTo>
                    <a:pt x="192" y="33"/>
                    <a:pt x="196" y="43"/>
                    <a:pt x="196" y="54"/>
                  </a:cubicBezTo>
                  <a:cubicBezTo>
                    <a:pt x="196" y="54"/>
                    <a:pt x="196" y="65"/>
                    <a:pt x="192" y="75"/>
                  </a:cubicBezTo>
                  <a:cubicBezTo>
                    <a:pt x="192" y="75"/>
                    <a:pt x="188" y="85"/>
                    <a:pt x="180" y="93"/>
                  </a:cubicBezTo>
                  <a:cubicBezTo>
                    <a:pt x="180" y="93"/>
                    <a:pt x="172" y="101"/>
                    <a:pt x="162" y="105"/>
                  </a:cubicBezTo>
                  <a:cubicBezTo>
                    <a:pt x="162" y="105"/>
                    <a:pt x="152" y="109"/>
                    <a:pt x="141" y="109"/>
                  </a:cubicBezTo>
                  <a:cubicBezTo>
                    <a:pt x="141" y="109"/>
                    <a:pt x="130" y="109"/>
                    <a:pt x="120" y="105"/>
                  </a:cubicBezTo>
                  <a:cubicBezTo>
                    <a:pt x="120" y="105"/>
                    <a:pt x="110" y="101"/>
                    <a:pt x="103" y="93"/>
                  </a:cubicBezTo>
                  <a:cubicBezTo>
                    <a:pt x="103" y="93"/>
                    <a:pt x="95" y="85"/>
                    <a:pt x="91" y="75"/>
                  </a:cubicBezTo>
                  <a:cubicBezTo>
                    <a:pt x="91" y="75"/>
                    <a:pt x="87" y="65"/>
                    <a:pt x="87" y="54"/>
                  </a:cubicBezTo>
                </a:path>
              </a:pathLst>
            </a:custGeom>
            <a:solidFill>
              <a:srgbClr val="1ABC9C">
                <a:alpha val="99220"/>
              </a:srgbClr>
            </a:solidFill>
            <a:ln w="9525" cap="flat" cmpd="sng">
              <a:solidFill>
                <a:srgbClr val="25252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Clr>
                  <a:srgbClr val="000000"/>
                </a:buClr>
                <a:buSzPts val="1400"/>
                <a:buFont typeface="Calibri"/>
                <a:buNone/>
              </a:pPr>
              <a:endParaRPr sz="1400">
                <a:solidFill>
                  <a:srgbClr val="000000"/>
                </a:solidFill>
                <a:latin typeface="Calibri"/>
                <a:ea typeface="Calibri"/>
                <a:cs typeface="Calibri"/>
                <a:sym typeface="Calibri"/>
              </a:endParaRPr>
            </a:p>
          </p:txBody>
        </p:sp>
      </p:grpSp>
      <p:sp>
        <p:nvSpPr>
          <p:cNvPr id="485" name="Google Shape;485;p70"/>
          <p:cNvSpPr/>
          <p:nvPr/>
        </p:nvSpPr>
        <p:spPr>
          <a:xfrm>
            <a:off x="6618051" y="2416231"/>
            <a:ext cx="9231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400"/>
              <a:buFont typeface="Calibri"/>
              <a:buNone/>
            </a:pPr>
            <a:r>
              <a:rPr lang="en" sz="1400" b="1">
                <a:solidFill>
                  <a:srgbClr val="000000"/>
                </a:solidFill>
                <a:latin typeface="Calibri"/>
                <a:ea typeface="Calibri"/>
                <a:cs typeface="Calibri"/>
                <a:sym typeface="Calibri"/>
              </a:rPr>
              <a:t>100 Dai</a:t>
            </a:r>
            <a:endParaRPr sz="1400">
              <a:solidFill>
                <a:srgbClr val="000000"/>
              </a:solidFill>
              <a:latin typeface="Calibri"/>
              <a:ea typeface="Calibri"/>
              <a:cs typeface="Calibri"/>
              <a:sym typeface="Calibri"/>
            </a:endParaRPr>
          </a:p>
        </p:txBody>
      </p:sp>
      <p:sp>
        <p:nvSpPr>
          <p:cNvPr id="486" name="Google Shape;486;p70"/>
          <p:cNvSpPr txBox="1"/>
          <p:nvPr/>
        </p:nvSpPr>
        <p:spPr>
          <a:xfrm>
            <a:off x="1564159" y="1558572"/>
            <a:ext cx="667800" cy="262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chi</a:t>
            </a:r>
            <a:endParaRPr sz="1400">
              <a:solidFill>
                <a:srgbClr val="000000"/>
              </a:solidFill>
              <a:latin typeface="Calibri"/>
              <a:ea typeface="Calibri"/>
              <a:cs typeface="Calibri"/>
              <a:sym typeface="Calibri"/>
            </a:endParaRPr>
          </a:p>
        </p:txBody>
      </p:sp>
      <p:sp>
        <p:nvSpPr>
          <p:cNvPr id="487" name="Google Shape;487;p70"/>
          <p:cNvSpPr txBox="1"/>
          <p:nvPr/>
        </p:nvSpPr>
        <p:spPr>
          <a:xfrm>
            <a:off x="2124173" y="1005377"/>
            <a:ext cx="2052900" cy="262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Internal index number. Grows according to the Dai Savings Rate</a:t>
            </a:r>
            <a:endParaRPr sz="1400">
              <a:solidFill>
                <a:srgbClr val="000000"/>
              </a:solidFill>
              <a:latin typeface="Calibri"/>
              <a:ea typeface="Calibri"/>
              <a:cs typeface="Calibri"/>
              <a:sym typeface="Calibri"/>
            </a:endParaRPr>
          </a:p>
        </p:txBody>
      </p:sp>
      <p:cxnSp>
        <p:nvCxnSpPr>
          <p:cNvPr id="488" name="Google Shape;488;p70"/>
          <p:cNvCxnSpPr>
            <a:endCxn id="486" idx="0"/>
          </p:cNvCxnSpPr>
          <p:nvPr/>
        </p:nvCxnSpPr>
        <p:spPr>
          <a:xfrm flipH="1">
            <a:off x="1898059" y="1220472"/>
            <a:ext cx="105900" cy="338100"/>
          </a:xfrm>
          <a:prstGeom prst="straightConnector1">
            <a:avLst/>
          </a:prstGeom>
          <a:noFill/>
          <a:ln w="9525" cap="flat" cmpd="sng">
            <a:solidFill>
              <a:srgbClr val="4472C4"/>
            </a:solidFill>
            <a:prstDash val="solid"/>
            <a:miter lim="800000"/>
            <a:headEnd type="none" w="sm" len="sm"/>
            <a:tailEnd type="triangle" w="med" len="med"/>
          </a:ln>
        </p:spPr>
      </p:cxnSp>
      <p:sp>
        <p:nvSpPr>
          <p:cNvPr id="489" name="Google Shape;489;p70"/>
          <p:cNvSpPr/>
          <p:nvPr/>
        </p:nvSpPr>
        <p:spPr>
          <a:xfrm>
            <a:off x="210287" y="1435900"/>
            <a:ext cx="10530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Savings Rate </a:t>
            </a:r>
            <a:endParaRPr sz="1400">
              <a:solidFill>
                <a:srgbClr val="000000"/>
              </a:solidFill>
              <a:latin typeface="Calibri"/>
              <a:ea typeface="Calibri"/>
              <a:cs typeface="Calibri"/>
              <a:sym typeface="Calibri"/>
            </a:endParaRPr>
          </a:p>
        </p:txBody>
      </p:sp>
      <p:grpSp>
        <p:nvGrpSpPr>
          <p:cNvPr id="490" name="Google Shape;490;p70"/>
          <p:cNvGrpSpPr/>
          <p:nvPr/>
        </p:nvGrpSpPr>
        <p:grpSpPr>
          <a:xfrm>
            <a:off x="43590" y="1984350"/>
            <a:ext cx="3452809" cy="894178"/>
            <a:chOff x="58120" y="2645800"/>
            <a:chExt cx="4603745" cy="1192238"/>
          </a:xfrm>
        </p:grpSpPr>
        <p:sp>
          <p:nvSpPr>
            <p:cNvPr id="491" name="Google Shape;491;p70"/>
            <p:cNvSpPr/>
            <p:nvPr/>
          </p:nvSpPr>
          <p:spPr>
            <a:xfrm>
              <a:off x="58120" y="3468738"/>
              <a:ext cx="9243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0000"/>
                </a:buClr>
                <a:buSzPts val="1400"/>
                <a:buFont typeface="Calibri"/>
                <a:buNone/>
              </a:pPr>
              <a:r>
                <a:rPr lang="en" b="1">
                  <a:solidFill>
                    <a:srgbClr val="000000"/>
                  </a:solidFill>
                  <a:latin typeface="Calibri"/>
                  <a:ea typeface="Calibri"/>
                  <a:cs typeface="Calibri"/>
                  <a:sym typeface="Calibri"/>
                </a:rPr>
                <a:t>K</a:t>
              </a:r>
              <a:r>
                <a:rPr lang="en" sz="1400" b="1">
                  <a:solidFill>
                    <a:srgbClr val="000000"/>
                  </a:solidFill>
                  <a:latin typeface="Calibri"/>
                  <a:ea typeface="Calibri"/>
                  <a:cs typeface="Calibri"/>
                  <a:sym typeface="Calibri"/>
                </a:rPr>
                <a:t>eeper</a:t>
              </a:r>
              <a:endParaRPr sz="1400">
                <a:solidFill>
                  <a:srgbClr val="000000"/>
                </a:solidFill>
                <a:latin typeface="Calibri"/>
                <a:ea typeface="Calibri"/>
                <a:cs typeface="Calibri"/>
                <a:sym typeface="Calibri"/>
              </a:endParaRPr>
            </a:p>
          </p:txBody>
        </p:sp>
        <p:sp>
          <p:nvSpPr>
            <p:cNvPr id="492" name="Google Shape;492;p70"/>
            <p:cNvSpPr/>
            <p:nvPr/>
          </p:nvSpPr>
          <p:spPr>
            <a:xfrm>
              <a:off x="280382" y="2874237"/>
              <a:ext cx="399918" cy="554763"/>
            </a:xfrm>
            <a:custGeom>
              <a:avLst/>
              <a:gdLst/>
              <a:ahLst/>
              <a:cxnLst/>
              <a:rect l="l" t="t" r="r" b="b"/>
              <a:pathLst>
                <a:path w="284" h="604" extrusionOk="0">
                  <a:moveTo>
                    <a:pt x="147" y="580"/>
                  </a:moveTo>
                  <a:lnTo>
                    <a:pt x="147" y="400"/>
                  </a:lnTo>
                  <a:lnTo>
                    <a:pt x="137" y="400"/>
                  </a:lnTo>
                  <a:lnTo>
                    <a:pt x="137" y="580"/>
                  </a:lnTo>
                  <a:cubicBezTo>
                    <a:pt x="128" y="613"/>
                    <a:pt x="92" y="612"/>
                    <a:pt x="83" y="580"/>
                  </a:cubicBezTo>
                  <a:lnTo>
                    <a:pt x="83" y="400"/>
                  </a:lnTo>
                  <a:lnTo>
                    <a:pt x="21" y="400"/>
                  </a:lnTo>
                  <a:lnTo>
                    <a:pt x="91" y="195"/>
                  </a:lnTo>
                  <a:lnTo>
                    <a:pt x="83" y="192"/>
                  </a:lnTo>
                  <a:lnTo>
                    <a:pt x="38" y="322"/>
                  </a:lnTo>
                  <a:cubicBezTo>
                    <a:pt x="25" y="340"/>
                    <a:pt x="0" y="330"/>
                    <a:pt x="0" y="308"/>
                  </a:cubicBezTo>
                  <a:lnTo>
                    <a:pt x="48" y="160"/>
                  </a:lnTo>
                  <a:cubicBezTo>
                    <a:pt x="55" y="138"/>
                    <a:pt x="70" y="121"/>
                    <a:pt x="93" y="121"/>
                  </a:cubicBezTo>
                  <a:lnTo>
                    <a:pt x="182" y="121"/>
                  </a:lnTo>
                  <a:cubicBezTo>
                    <a:pt x="208" y="121"/>
                    <a:pt x="225" y="138"/>
                    <a:pt x="234" y="163"/>
                  </a:cubicBezTo>
                  <a:lnTo>
                    <a:pt x="283" y="307"/>
                  </a:lnTo>
                  <a:cubicBezTo>
                    <a:pt x="285" y="330"/>
                    <a:pt x="259" y="338"/>
                    <a:pt x="244" y="320"/>
                  </a:cubicBezTo>
                  <a:lnTo>
                    <a:pt x="201" y="194"/>
                  </a:lnTo>
                  <a:lnTo>
                    <a:pt x="193" y="196"/>
                  </a:lnTo>
                  <a:lnTo>
                    <a:pt x="262" y="400"/>
                  </a:lnTo>
                  <a:lnTo>
                    <a:pt x="200" y="400"/>
                  </a:lnTo>
                  <a:lnTo>
                    <a:pt x="200" y="580"/>
                  </a:lnTo>
                  <a:cubicBezTo>
                    <a:pt x="196" y="611"/>
                    <a:pt x="155" y="612"/>
                    <a:pt x="147" y="580"/>
                  </a:cubicBezTo>
                  <a:moveTo>
                    <a:pt x="87" y="54"/>
                  </a:moveTo>
                  <a:cubicBezTo>
                    <a:pt x="87" y="54"/>
                    <a:pt x="87" y="43"/>
                    <a:pt x="91" y="33"/>
                  </a:cubicBezTo>
                  <a:cubicBezTo>
                    <a:pt x="91" y="33"/>
                    <a:pt x="95" y="23"/>
                    <a:pt x="103" y="16"/>
                  </a:cubicBezTo>
                  <a:cubicBezTo>
                    <a:pt x="103" y="16"/>
                    <a:pt x="110" y="8"/>
                    <a:pt x="120" y="4"/>
                  </a:cubicBezTo>
                  <a:cubicBezTo>
                    <a:pt x="120" y="4"/>
                    <a:pt x="131" y="0"/>
                    <a:pt x="141" y="0"/>
                  </a:cubicBezTo>
                  <a:cubicBezTo>
                    <a:pt x="141" y="0"/>
                    <a:pt x="152" y="0"/>
                    <a:pt x="162" y="4"/>
                  </a:cubicBezTo>
                  <a:cubicBezTo>
                    <a:pt x="162" y="4"/>
                    <a:pt x="172" y="8"/>
                    <a:pt x="180" y="16"/>
                  </a:cubicBezTo>
                  <a:cubicBezTo>
                    <a:pt x="180" y="16"/>
                    <a:pt x="188" y="23"/>
                    <a:pt x="192" y="33"/>
                  </a:cubicBezTo>
                  <a:cubicBezTo>
                    <a:pt x="192" y="33"/>
                    <a:pt x="196" y="43"/>
                    <a:pt x="196" y="54"/>
                  </a:cubicBezTo>
                  <a:cubicBezTo>
                    <a:pt x="196" y="54"/>
                    <a:pt x="196" y="65"/>
                    <a:pt x="192" y="75"/>
                  </a:cubicBezTo>
                  <a:cubicBezTo>
                    <a:pt x="192" y="75"/>
                    <a:pt x="188" y="85"/>
                    <a:pt x="180" y="93"/>
                  </a:cubicBezTo>
                  <a:cubicBezTo>
                    <a:pt x="180" y="93"/>
                    <a:pt x="172" y="101"/>
                    <a:pt x="162" y="105"/>
                  </a:cubicBezTo>
                  <a:cubicBezTo>
                    <a:pt x="162" y="105"/>
                    <a:pt x="152" y="109"/>
                    <a:pt x="141" y="109"/>
                  </a:cubicBezTo>
                  <a:cubicBezTo>
                    <a:pt x="141" y="109"/>
                    <a:pt x="130" y="109"/>
                    <a:pt x="120" y="105"/>
                  </a:cubicBezTo>
                  <a:cubicBezTo>
                    <a:pt x="120" y="105"/>
                    <a:pt x="110" y="101"/>
                    <a:pt x="103" y="93"/>
                  </a:cubicBezTo>
                  <a:cubicBezTo>
                    <a:pt x="103" y="93"/>
                    <a:pt x="95" y="85"/>
                    <a:pt x="91" y="75"/>
                  </a:cubicBezTo>
                  <a:cubicBezTo>
                    <a:pt x="91" y="75"/>
                    <a:pt x="87" y="65"/>
                    <a:pt x="87" y="54"/>
                  </a:cubicBezTo>
                </a:path>
              </a:pathLst>
            </a:custGeom>
            <a:solidFill>
              <a:srgbClr val="1ABC9C">
                <a:alpha val="99220"/>
              </a:srgbClr>
            </a:solidFill>
            <a:ln w="9525" cap="flat" cmpd="sng">
              <a:solidFill>
                <a:srgbClr val="25252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Clr>
                  <a:srgbClr val="000000"/>
                </a:buClr>
                <a:buSzPts val="1400"/>
                <a:buFont typeface="Calibri"/>
                <a:buNone/>
              </a:pPr>
              <a:endParaRPr sz="1400">
                <a:solidFill>
                  <a:srgbClr val="000000"/>
                </a:solidFill>
                <a:latin typeface="Calibri"/>
                <a:ea typeface="Calibri"/>
                <a:cs typeface="Calibri"/>
                <a:sym typeface="Calibri"/>
              </a:endParaRPr>
            </a:p>
          </p:txBody>
        </p:sp>
        <p:cxnSp>
          <p:nvCxnSpPr>
            <p:cNvPr id="493" name="Google Shape;493;p70"/>
            <p:cNvCxnSpPr/>
            <p:nvPr/>
          </p:nvCxnSpPr>
          <p:spPr>
            <a:xfrm>
              <a:off x="854832" y="3151619"/>
              <a:ext cx="1445400" cy="0"/>
            </a:xfrm>
            <a:prstGeom prst="straightConnector1">
              <a:avLst/>
            </a:prstGeom>
            <a:noFill/>
            <a:ln w="9525" cap="flat" cmpd="sng">
              <a:solidFill>
                <a:srgbClr val="4472C4"/>
              </a:solidFill>
              <a:prstDash val="solid"/>
              <a:miter lim="800000"/>
              <a:headEnd type="none" w="sm" len="sm"/>
              <a:tailEnd type="triangle" w="med" len="med"/>
            </a:ln>
          </p:spPr>
        </p:cxnSp>
        <p:sp>
          <p:nvSpPr>
            <p:cNvPr id="494" name="Google Shape;494;p70"/>
            <p:cNvSpPr txBox="1"/>
            <p:nvPr/>
          </p:nvSpPr>
          <p:spPr>
            <a:xfrm>
              <a:off x="933130" y="2876694"/>
              <a:ext cx="890400" cy="350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drip</a:t>
              </a:r>
              <a:endParaRPr sz="1400">
                <a:solidFill>
                  <a:srgbClr val="000000"/>
                </a:solidFill>
                <a:latin typeface="Calibri"/>
                <a:ea typeface="Calibri"/>
                <a:cs typeface="Calibri"/>
                <a:sym typeface="Calibri"/>
              </a:endParaRPr>
            </a:p>
          </p:txBody>
        </p:sp>
        <p:sp>
          <p:nvSpPr>
            <p:cNvPr id="495" name="Google Shape;495;p70"/>
            <p:cNvSpPr txBox="1"/>
            <p:nvPr/>
          </p:nvSpPr>
          <p:spPr>
            <a:xfrm>
              <a:off x="2415465" y="2645800"/>
              <a:ext cx="2246400" cy="1113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Drip grows chi with the current Savings Rate and “gets” the Dai earned since the last call of drip</a:t>
              </a:r>
              <a:endParaRPr sz="1400">
                <a:solidFill>
                  <a:srgbClr val="000000"/>
                </a:solidFill>
                <a:latin typeface="Calibri"/>
                <a:ea typeface="Calibri"/>
                <a:cs typeface="Calibri"/>
                <a:sym typeface="Calibri"/>
              </a:endParaRPr>
            </a:p>
          </p:txBody>
        </p:sp>
      </p:grpSp>
      <p:sp>
        <p:nvSpPr>
          <p:cNvPr id="496" name="Google Shape;496;p70"/>
          <p:cNvSpPr/>
          <p:nvPr/>
        </p:nvSpPr>
        <p:spPr>
          <a:xfrm>
            <a:off x="1574226" y="1778080"/>
            <a:ext cx="6678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400"/>
              <a:buFont typeface="Calibri"/>
              <a:buNone/>
            </a:pPr>
            <a:r>
              <a:rPr lang="en" sz="1400" b="1">
                <a:solidFill>
                  <a:srgbClr val="000000"/>
                </a:solidFill>
                <a:latin typeface="Calibri"/>
                <a:ea typeface="Calibri"/>
                <a:cs typeface="Calibri"/>
                <a:sym typeface="Calibri"/>
              </a:rPr>
              <a:t>2</a:t>
            </a:r>
            <a:endParaRPr sz="1400">
              <a:solidFill>
                <a:srgbClr val="000000"/>
              </a:solidFill>
              <a:latin typeface="Calibri"/>
              <a:ea typeface="Calibri"/>
              <a:cs typeface="Calibri"/>
              <a:sym typeface="Calibri"/>
            </a:endParaRPr>
          </a:p>
        </p:txBody>
      </p:sp>
      <p:sp>
        <p:nvSpPr>
          <p:cNvPr id="497" name="Google Shape;497;p70"/>
          <p:cNvSpPr txBox="1"/>
          <p:nvPr/>
        </p:nvSpPr>
        <p:spPr>
          <a:xfrm>
            <a:off x="965254" y="1758426"/>
            <a:ext cx="667800" cy="262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X%</a:t>
            </a:r>
            <a:endParaRPr sz="1400">
              <a:solidFill>
                <a:srgbClr val="000000"/>
              </a:solidFill>
              <a:latin typeface="Calibri"/>
              <a:ea typeface="Calibri"/>
              <a:cs typeface="Calibri"/>
              <a:sym typeface="Calibri"/>
            </a:endParaRPr>
          </a:p>
        </p:txBody>
      </p:sp>
      <p:grpSp>
        <p:nvGrpSpPr>
          <p:cNvPr id="498" name="Google Shape;498;p70"/>
          <p:cNvGrpSpPr/>
          <p:nvPr/>
        </p:nvGrpSpPr>
        <p:grpSpPr>
          <a:xfrm>
            <a:off x="1445963" y="2992454"/>
            <a:ext cx="1285425" cy="715783"/>
            <a:chOff x="1927950" y="3989939"/>
            <a:chExt cx="1713900" cy="954377"/>
          </a:xfrm>
        </p:grpSpPr>
        <p:sp>
          <p:nvSpPr>
            <p:cNvPr id="499" name="Google Shape;499;p70"/>
            <p:cNvSpPr txBox="1"/>
            <p:nvPr/>
          </p:nvSpPr>
          <p:spPr>
            <a:xfrm>
              <a:off x="1927950" y="4253457"/>
              <a:ext cx="1713900" cy="350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chi = 2.0 * 105%</a:t>
              </a:r>
              <a:endParaRPr sz="1400">
                <a:solidFill>
                  <a:srgbClr val="000000"/>
                </a:solidFill>
                <a:latin typeface="Calibri"/>
                <a:ea typeface="Calibri"/>
                <a:cs typeface="Calibri"/>
                <a:sym typeface="Calibri"/>
              </a:endParaRPr>
            </a:p>
          </p:txBody>
        </p:sp>
        <p:sp>
          <p:nvSpPr>
            <p:cNvPr id="500" name="Google Shape;500;p70"/>
            <p:cNvSpPr/>
            <p:nvPr/>
          </p:nvSpPr>
          <p:spPr>
            <a:xfrm>
              <a:off x="2154236" y="4575016"/>
              <a:ext cx="890400" cy="3693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400"/>
                <a:buFont typeface="Calibri"/>
                <a:buNone/>
              </a:pPr>
              <a:r>
                <a:rPr lang="en" sz="1400" b="1">
                  <a:solidFill>
                    <a:srgbClr val="000000"/>
                  </a:solidFill>
                  <a:latin typeface="Calibri"/>
                  <a:ea typeface="Calibri"/>
                  <a:cs typeface="Calibri"/>
                  <a:sym typeface="Calibri"/>
                </a:rPr>
                <a:t>2.1</a:t>
              </a:r>
              <a:endParaRPr sz="1400">
                <a:solidFill>
                  <a:srgbClr val="000000"/>
                </a:solidFill>
                <a:latin typeface="Calibri"/>
                <a:ea typeface="Calibri"/>
                <a:cs typeface="Calibri"/>
                <a:sym typeface="Calibri"/>
              </a:endParaRPr>
            </a:p>
          </p:txBody>
        </p:sp>
        <p:sp>
          <p:nvSpPr>
            <p:cNvPr id="501" name="Google Shape;501;p70"/>
            <p:cNvSpPr txBox="1"/>
            <p:nvPr/>
          </p:nvSpPr>
          <p:spPr>
            <a:xfrm>
              <a:off x="2034793" y="3989939"/>
              <a:ext cx="890400" cy="350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Ex: +5%</a:t>
              </a:r>
              <a:endParaRPr sz="1400">
                <a:solidFill>
                  <a:srgbClr val="000000"/>
                </a:solidFill>
                <a:latin typeface="Calibri"/>
                <a:ea typeface="Calibri"/>
                <a:cs typeface="Calibri"/>
                <a:sym typeface="Calibri"/>
              </a:endParaRPr>
            </a:p>
          </p:txBody>
        </p:sp>
      </p:grpSp>
      <p:sp>
        <p:nvSpPr>
          <p:cNvPr id="502" name="Google Shape;502;p70"/>
          <p:cNvSpPr/>
          <p:nvPr/>
        </p:nvSpPr>
        <p:spPr>
          <a:xfrm>
            <a:off x="2383288" y="1472408"/>
            <a:ext cx="13488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rgbClr val="7F7F7F"/>
                </a:solidFill>
                <a:latin typeface="Calibri"/>
                <a:ea typeface="Calibri"/>
                <a:cs typeface="Calibri"/>
                <a:sym typeface="Calibri"/>
              </a:rPr>
              <a:t>Dai Savings Rate</a:t>
            </a:r>
            <a:endParaRPr sz="1400">
              <a:solidFill>
                <a:srgbClr val="000000"/>
              </a:solidFill>
              <a:latin typeface="Calibri"/>
              <a:ea typeface="Calibri"/>
              <a:cs typeface="Calibri"/>
              <a:sym typeface="Calibri"/>
            </a:endParaRPr>
          </a:p>
        </p:txBody>
      </p:sp>
      <p:cxnSp>
        <p:nvCxnSpPr>
          <p:cNvPr id="503" name="Google Shape;503;p70"/>
          <p:cNvCxnSpPr/>
          <p:nvPr/>
        </p:nvCxnSpPr>
        <p:spPr>
          <a:xfrm flipH="1">
            <a:off x="5452600" y="2146805"/>
            <a:ext cx="1212525" cy="8775"/>
          </a:xfrm>
          <a:prstGeom prst="straightConnector1">
            <a:avLst/>
          </a:prstGeom>
          <a:noFill/>
          <a:ln w="9525" cap="flat" cmpd="sng">
            <a:solidFill>
              <a:srgbClr val="4472C4"/>
            </a:solidFill>
            <a:prstDash val="solid"/>
            <a:miter lim="800000"/>
            <a:headEnd type="none" w="sm" len="sm"/>
            <a:tailEnd type="triangle" w="med" len="med"/>
          </a:ln>
        </p:spPr>
      </p:cxnSp>
      <p:sp>
        <p:nvSpPr>
          <p:cNvPr id="504" name="Google Shape;504;p70"/>
          <p:cNvSpPr txBox="1"/>
          <p:nvPr/>
        </p:nvSpPr>
        <p:spPr>
          <a:xfrm>
            <a:off x="5826997" y="1910784"/>
            <a:ext cx="667800" cy="26257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join</a:t>
            </a:r>
            <a:endParaRPr sz="1400">
              <a:solidFill>
                <a:srgbClr val="000000"/>
              </a:solidFill>
              <a:latin typeface="Calibri"/>
              <a:ea typeface="Calibri"/>
              <a:cs typeface="Calibri"/>
              <a:sym typeface="Calibri"/>
            </a:endParaRPr>
          </a:p>
        </p:txBody>
      </p:sp>
      <p:pic>
        <p:nvPicPr>
          <p:cNvPr id="505" name="Google Shape;505;p70"/>
          <p:cNvPicPr preferRelativeResize="0"/>
          <p:nvPr/>
        </p:nvPicPr>
        <p:blipFill rotWithShape="1">
          <a:blip r:embed="rId4">
            <a:alphaModFix/>
          </a:blip>
          <a:srcRect t="729" b="738"/>
          <a:stretch/>
        </p:blipFill>
        <p:spPr>
          <a:xfrm>
            <a:off x="4847367" y="1921150"/>
            <a:ext cx="394800" cy="389017"/>
          </a:xfrm>
          <a:prstGeom prst="rect">
            <a:avLst/>
          </a:prstGeom>
          <a:noFill/>
          <a:ln>
            <a:noFill/>
          </a:ln>
        </p:spPr>
      </p:pic>
      <p:sp>
        <p:nvSpPr>
          <p:cNvPr id="506" name="Google Shape;506;p70"/>
          <p:cNvSpPr/>
          <p:nvPr/>
        </p:nvSpPr>
        <p:spPr>
          <a:xfrm>
            <a:off x="4587006" y="2358922"/>
            <a:ext cx="923175" cy="27697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400"/>
              <a:buFont typeface="Calibri"/>
              <a:buNone/>
            </a:pPr>
            <a:r>
              <a:rPr lang="en" sz="1400" b="1">
                <a:solidFill>
                  <a:srgbClr val="000000"/>
                </a:solidFill>
                <a:latin typeface="Calibri"/>
                <a:ea typeface="Calibri"/>
                <a:cs typeface="Calibri"/>
                <a:sym typeface="Calibri"/>
              </a:rPr>
              <a:t>100 Dai</a:t>
            </a:r>
            <a:endParaRPr sz="1400">
              <a:solidFill>
                <a:srgbClr val="000000"/>
              </a:solidFill>
              <a:latin typeface="Calibri"/>
              <a:ea typeface="Calibri"/>
              <a:cs typeface="Calibri"/>
              <a:sym typeface="Calibri"/>
            </a:endParaRPr>
          </a:p>
        </p:txBody>
      </p:sp>
      <p:sp>
        <p:nvSpPr>
          <p:cNvPr id="507" name="Google Shape;507;p70"/>
          <p:cNvSpPr/>
          <p:nvPr/>
        </p:nvSpPr>
        <p:spPr>
          <a:xfrm>
            <a:off x="3374500" y="2357875"/>
            <a:ext cx="1407600" cy="27697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400"/>
              <a:buFont typeface="Calibri"/>
              <a:buNone/>
            </a:pPr>
            <a:r>
              <a:rPr lang="en" b="1">
                <a:solidFill>
                  <a:srgbClr val="000000"/>
                </a:solidFill>
                <a:latin typeface="Calibri"/>
                <a:ea typeface="Calibri"/>
                <a:cs typeface="Calibri"/>
                <a:sym typeface="Calibri"/>
              </a:rPr>
              <a:t>50</a:t>
            </a:r>
            <a:r>
              <a:rPr lang="en" sz="1400" b="1">
                <a:solidFill>
                  <a:srgbClr val="000000"/>
                </a:solidFill>
                <a:latin typeface="Calibri"/>
                <a:ea typeface="Calibri"/>
                <a:cs typeface="Calibri"/>
                <a:sym typeface="Calibri"/>
              </a:rPr>
              <a:t> </a:t>
            </a:r>
            <a:r>
              <a:rPr lang="en" b="1">
                <a:solidFill>
                  <a:srgbClr val="000000"/>
                </a:solidFill>
                <a:latin typeface="Calibri"/>
                <a:ea typeface="Calibri"/>
                <a:cs typeface="Calibri"/>
                <a:sym typeface="Calibri"/>
              </a:rPr>
              <a:t>Internal Balance</a:t>
            </a:r>
            <a:endParaRPr sz="1400">
              <a:solidFill>
                <a:srgbClr val="000000"/>
              </a:solidFill>
              <a:latin typeface="Calibri"/>
              <a:ea typeface="Calibri"/>
              <a:cs typeface="Calibri"/>
              <a:sym typeface="Calibri"/>
            </a:endParaRPr>
          </a:p>
        </p:txBody>
      </p:sp>
      <p:pic>
        <p:nvPicPr>
          <p:cNvPr id="508" name="Google Shape;508;p70"/>
          <p:cNvPicPr preferRelativeResize="0"/>
          <p:nvPr/>
        </p:nvPicPr>
        <p:blipFill rotWithShape="1">
          <a:blip r:embed="rId4">
            <a:alphaModFix/>
          </a:blip>
          <a:srcRect t="729" b="738"/>
          <a:stretch/>
        </p:blipFill>
        <p:spPr>
          <a:xfrm>
            <a:off x="3711044" y="1844383"/>
            <a:ext cx="584328" cy="575776"/>
          </a:xfrm>
          <a:prstGeom prst="rect">
            <a:avLst/>
          </a:prstGeom>
          <a:noFill/>
          <a:ln>
            <a:noFill/>
          </a:ln>
        </p:spPr>
      </p:pic>
      <p:sp>
        <p:nvSpPr>
          <p:cNvPr id="509" name="Google Shape;509;p70"/>
          <p:cNvSpPr txBox="1"/>
          <p:nvPr/>
        </p:nvSpPr>
        <p:spPr>
          <a:xfrm>
            <a:off x="3591048" y="1782539"/>
            <a:ext cx="394800" cy="3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IB</a:t>
            </a:r>
            <a:endParaRPr sz="1100"/>
          </a:p>
        </p:txBody>
      </p:sp>
      <p:sp>
        <p:nvSpPr>
          <p:cNvPr id="510" name="Google Shape;510;p70"/>
          <p:cNvSpPr txBox="1"/>
          <p:nvPr/>
        </p:nvSpPr>
        <p:spPr>
          <a:xfrm>
            <a:off x="3883215" y="1495610"/>
            <a:ext cx="1084050" cy="26257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IB = Dai/chi</a:t>
            </a:r>
            <a:endParaRPr sz="1100"/>
          </a:p>
          <a:p>
            <a:pPr marL="0" marR="0" lvl="0" indent="0" algn="l"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       100/2 = 50</a:t>
            </a:r>
            <a:endParaRPr sz="1400">
              <a:solidFill>
                <a:srgbClr val="000000"/>
              </a:solidFill>
              <a:latin typeface="Calibri"/>
              <a:ea typeface="Calibri"/>
              <a:cs typeface="Calibri"/>
              <a:sym typeface="Calibri"/>
            </a:endParaRPr>
          </a:p>
        </p:txBody>
      </p:sp>
      <p:sp>
        <p:nvSpPr>
          <p:cNvPr id="511" name="Google Shape;511;p70"/>
          <p:cNvSpPr/>
          <p:nvPr/>
        </p:nvSpPr>
        <p:spPr>
          <a:xfrm>
            <a:off x="4275535" y="1896624"/>
            <a:ext cx="557213" cy="117913"/>
          </a:xfrm>
          <a:custGeom>
            <a:avLst/>
            <a:gdLst/>
            <a:ahLst/>
            <a:cxnLst/>
            <a:rect l="l" t="t" r="r" b="b"/>
            <a:pathLst>
              <a:path w="742950" h="157218" extrusionOk="0">
                <a:moveTo>
                  <a:pt x="742950" y="142931"/>
                </a:moveTo>
                <a:cubicBezTo>
                  <a:pt x="619125" y="70303"/>
                  <a:pt x="495300" y="-2325"/>
                  <a:pt x="371475" y="56"/>
                </a:cubicBezTo>
                <a:cubicBezTo>
                  <a:pt x="247650" y="2437"/>
                  <a:pt x="123825" y="79827"/>
                  <a:pt x="0" y="157218"/>
                </a:cubicBezTo>
              </a:path>
            </a:pathLst>
          </a:custGeom>
          <a:no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512" name="Google Shape;512;p70"/>
          <p:cNvGrpSpPr/>
          <p:nvPr/>
        </p:nvGrpSpPr>
        <p:grpSpPr>
          <a:xfrm>
            <a:off x="896344" y="2923645"/>
            <a:ext cx="3745676" cy="307831"/>
            <a:chOff x="1195125" y="3898193"/>
            <a:chExt cx="4994235" cy="410441"/>
          </a:xfrm>
        </p:grpSpPr>
        <p:grpSp>
          <p:nvGrpSpPr>
            <p:cNvPr id="513" name="Google Shape;513;p70"/>
            <p:cNvGrpSpPr/>
            <p:nvPr/>
          </p:nvGrpSpPr>
          <p:grpSpPr>
            <a:xfrm>
              <a:off x="1195125" y="3958534"/>
              <a:ext cx="4900800" cy="350100"/>
              <a:chOff x="1195125" y="3958534"/>
              <a:chExt cx="4900800" cy="350100"/>
            </a:xfrm>
          </p:grpSpPr>
          <p:cxnSp>
            <p:nvCxnSpPr>
              <p:cNvPr id="514" name="Google Shape;514;p70"/>
              <p:cNvCxnSpPr/>
              <p:nvPr/>
            </p:nvCxnSpPr>
            <p:spPr>
              <a:xfrm rot="10800000" flipH="1">
                <a:off x="1195125" y="4232027"/>
                <a:ext cx="4900800" cy="12900"/>
              </a:xfrm>
              <a:prstGeom prst="straightConnector1">
                <a:avLst/>
              </a:prstGeom>
              <a:noFill/>
              <a:ln w="9525" cap="flat" cmpd="sng">
                <a:solidFill>
                  <a:srgbClr val="4472C4"/>
                </a:solidFill>
                <a:prstDash val="solid"/>
                <a:miter lim="800000"/>
                <a:headEnd type="none" w="sm" len="sm"/>
                <a:tailEnd type="triangle" w="med" len="med"/>
              </a:ln>
            </p:spPr>
          </p:cxnSp>
          <p:sp>
            <p:nvSpPr>
              <p:cNvPr id="515" name="Google Shape;515;p70"/>
              <p:cNvSpPr txBox="1"/>
              <p:nvPr/>
            </p:nvSpPr>
            <p:spPr>
              <a:xfrm>
                <a:off x="1200669" y="3958534"/>
                <a:ext cx="890400" cy="350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suck</a:t>
                </a:r>
                <a:endParaRPr sz="1400">
                  <a:solidFill>
                    <a:srgbClr val="000000"/>
                  </a:solidFill>
                  <a:latin typeface="Calibri"/>
                  <a:ea typeface="Calibri"/>
                  <a:cs typeface="Calibri"/>
                  <a:sym typeface="Calibri"/>
                </a:endParaRPr>
              </a:p>
            </p:txBody>
          </p:sp>
        </p:grpSp>
        <p:sp>
          <p:nvSpPr>
            <p:cNvPr id="516" name="Google Shape;516;p70"/>
            <p:cNvSpPr txBox="1"/>
            <p:nvPr/>
          </p:nvSpPr>
          <p:spPr>
            <a:xfrm>
              <a:off x="4735860" y="3898193"/>
              <a:ext cx="1453500" cy="350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100 Dai * 5%</a:t>
              </a:r>
              <a:endParaRPr sz="1400">
                <a:solidFill>
                  <a:srgbClr val="000000"/>
                </a:solidFill>
                <a:latin typeface="Calibri"/>
                <a:ea typeface="Calibri"/>
                <a:cs typeface="Calibri"/>
                <a:sym typeface="Calibri"/>
              </a:endParaRPr>
            </a:p>
          </p:txBody>
        </p:sp>
      </p:grpSp>
      <p:sp>
        <p:nvSpPr>
          <p:cNvPr id="517" name="Google Shape;517;p70"/>
          <p:cNvSpPr txBox="1"/>
          <p:nvPr/>
        </p:nvSpPr>
        <p:spPr>
          <a:xfrm>
            <a:off x="4870291" y="3048584"/>
            <a:ext cx="588375" cy="26257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5 Dai</a:t>
            </a:r>
            <a:endParaRPr sz="1400">
              <a:solidFill>
                <a:srgbClr val="000000"/>
              </a:solidFill>
              <a:latin typeface="Calibri"/>
              <a:ea typeface="Calibri"/>
              <a:cs typeface="Calibri"/>
              <a:sym typeface="Calibri"/>
            </a:endParaRPr>
          </a:p>
        </p:txBody>
      </p:sp>
      <p:grpSp>
        <p:nvGrpSpPr>
          <p:cNvPr id="518" name="Google Shape;518;p70"/>
          <p:cNvGrpSpPr/>
          <p:nvPr/>
        </p:nvGrpSpPr>
        <p:grpSpPr>
          <a:xfrm>
            <a:off x="5555644" y="3858125"/>
            <a:ext cx="1212525" cy="262575"/>
            <a:chOff x="7407526" y="5144167"/>
            <a:chExt cx="1616700" cy="350100"/>
          </a:xfrm>
        </p:grpSpPr>
        <p:cxnSp>
          <p:nvCxnSpPr>
            <p:cNvPr id="519" name="Google Shape;519;p70"/>
            <p:cNvCxnSpPr/>
            <p:nvPr/>
          </p:nvCxnSpPr>
          <p:spPr>
            <a:xfrm>
              <a:off x="7407526" y="5468234"/>
              <a:ext cx="1616700" cy="11700"/>
            </a:xfrm>
            <a:prstGeom prst="straightConnector1">
              <a:avLst/>
            </a:prstGeom>
            <a:noFill/>
            <a:ln w="9525" cap="flat" cmpd="sng">
              <a:solidFill>
                <a:srgbClr val="4472C4"/>
              </a:solidFill>
              <a:prstDash val="solid"/>
              <a:miter lim="800000"/>
              <a:headEnd type="none" w="sm" len="sm"/>
              <a:tailEnd type="triangle" w="med" len="med"/>
            </a:ln>
          </p:spPr>
        </p:cxnSp>
        <p:sp>
          <p:nvSpPr>
            <p:cNvPr id="520" name="Google Shape;520;p70"/>
            <p:cNvSpPr txBox="1"/>
            <p:nvPr/>
          </p:nvSpPr>
          <p:spPr>
            <a:xfrm>
              <a:off x="7627419" y="5144167"/>
              <a:ext cx="890400" cy="350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exit</a:t>
              </a:r>
              <a:endParaRPr sz="1400">
                <a:solidFill>
                  <a:srgbClr val="000000"/>
                </a:solidFill>
                <a:latin typeface="Calibri"/>
                <a:ea typeface="Calibri"/>
                <a:cs typeface="Calibri"/>
                <a:sym typeface="Calibri"/>
              </a:endParaRPr>
            </a:p>
          </p:txBody>
        </p:sp>
      </p:grpSp>
      <p:cxnSp>
        <p:nvCxnSpPr>
          <p:cNvPr id="521" name="Google Shape;521;p70"/>
          <p:cNvCxnSpPr>
            <a:endCxn id="522" idx="0"/>
          </p:cNvCxnSpPr>
          <p:nvPr/>
        </p:nvCxnSpPr>
        <p:spPr>
          <a:xfrm>
            <a:off x="6204887" y="2827923"/>
            <a:ext cx="0" cy="280500"/>
          </a:xfrm>
          <a:prstGeom prst="straightConnector1">
            <a:avLst/>
          </a:prstGeom>
          <a:noFill/>
          <a:ln w="9525" cap="flat" cmpd="sng">
            <a:solidFill>
              <a:srgbClr val="4472C4"/>
            </a:solidFill>
            <a:prstDash val="dash"/>
            <a:miter lim="800000"/>
            <a:headEnd type="none" w="sm" len="sm"/>
            <a:tailEnd type="triangle" w="med" len="med"/>
          </a:ln>
        </p:spPr>
      </p:cxnSp>
      <p:pic>
        <p:nvPicPr>
          <p:cNvPr id="522" name="Google Shape;522;p70"/>
          <p:cNvPicPr preferRelativeResize="0"/>
          <p:nvPr/>
        </p:nvPicPr>
        <p:blipFill rotWithShape="1">
          <a:blip r:embed="rId4">
            <a:alphaModFix/>
          </a:blip>
          <a:srcRect t="729" b="738"/>
          <a:stretch/>
        </p:blipFill>
        <p:spPr>
          <a:xfrm>
            <a:off x="5987300" y="3108423"/>
            <a:ext cx="435175" cy="428802"/>
          </a:xfrm>
          <a:prstGeom prst="rect">
            <a:avLst/>
          </a:prstGeom>
          <a:noFill/>
          <a:ln>
            <a:noFill/>
          </a:ln>
        </p:spPr>
      </p:pic>
      <p:sp>
        <p:nvSpPr>
          <p:cNvPr id="523" name="Google Shape;523;p70"/>
          <p:cNvSpPr/>
          <p:nvPr/>
        </p:nvSpPr>
        <p:spPr>
          <a:xfrm>
            <a:off x="4604596" y="4092627"/>
            <a:ext cx="923175" cy="27697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400"/>
              <a:buFont typeface="Calibri"/>
              <a:buNone/>
            </a:pPr>
            <a:r>
              <a:rPr lang="en" sz="1400" b="1">
                <a:solidFill>
                  <a:srgbClr val="000000"/>
                </a:solidFill>
                <a:latin typeface="Calibri"/>
                <a:ea typeface="Calibri"/>
                <a:cs typeface="Calibri"/>
                <a:sym typeface="Calibri"/>
              </a:rPr>
              <a:t>105 Dai</a:t>
            </a:r>
            <a:endParaRPr sz="1400">
              <a:solidFill>
                <a:srgbClr val="000000"/>
              </a:solidFill>
              <a:latin typeface="Calibri"/>
              <a:ea typeface="Calibri"/>
              <a:cs typeface="Calibri"/>
              <a:sym typeface="Calibri"/>
            </a:endParaRPr>
          </a:p>
        </p:txBody>
      </p:sp>
      <p:sp>
        <p:nvSpPr>
          <p:cNvPr id="524" name="Google Shape;524;p70"/>
          <p:cNvSpPr/>
          <p:nvPr/>
        </p:nvSpPr>
        <p:spPr>
          <a:xfrm>
            <a:off x="3359835" y="2689622"/>
            <a:ext cx="1172875" cy="1189434"/>
          </a:xfrm>
          <a:custGeom>
            <a:avLst/>
            <a:gdLst/>
            <a:ahLst/>
            <a:cxnLst/>
            <a:rect l="l" t="t" r="r" b="b"/>
            <a:pathLst>
              <a:path w="1563833" h="1585912" extrusionOk="0">
                <a:moveTo>
                  <a:pt x="277958" y="0"/>
                </a:moveTo>
                <a:cubicBezTo>
                  <a:pt x="77933" y="460771"/>
                  <a:pt x="-122092" y="921543"/>
                  <a:pt x="92220" y="1185862"/>
                </a:cubicBezTo>
                <a:cubicBezTo>
                  <a:pt x="306532" y="1450181"/>
                  <a:pt x="935182" y="1518046"/>
                  <a:pt x="1563833" y="1585912"/>
                </a:cubicBezTo>
              </a:path>
            </a:pathLst>
          </a:custGeom>
          <a:no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25" name="Google Shape;525;p70"/>
          <p:cNvSpPr txBox="1"/>
          <p:nvPr/>
        </p:nvSpPr>
        <p:spPr>
          <a:xfrm>
            <a:off x="3290780" y="3845769"/>
            <a:ext cx="1259550" cy="416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Dai = IB * chi</a:t>
            </a:r>
            <a:endParaRPr sz="1100"/>
          </a:p>
          <a:p>
            <a:pPr marL="0" marR="0" lvl="0" indent="0" algn="l" rtl="0">
              <a:spcBef>
                <a:spcPts val="0"/>
              </a:spcBef>
              <a:spcAft>
                <a:spcPts val="0"/>
              </a:spcAft>
              <a:buClr>
                <a:srgbClr val="000000"/>
              </a:buClr>
              <a:buSzPts val="1100"/>
              <a:buFont typeface="Calibri"/>
              <a:buNone/>
            </a:pPr>
            <a:r>
              <a:rPr lang="en" sz="1100">
                <a:solidFill>
                  <a:srgbClr val="000000"/>
                </a:solidFill>
                <a:latin typeface="Calibri"/>
                <a:ea typeface="Calibri"/>
                <a:cs typeface="Calibri"/>
                <a:sym typeface="Calibri"/>
              </a:rPr>
              <a:t>       50 * 2.1 = 105</a:t>
            </a:r>
            <a:endParaRPr sz="1400">
              <a:solidFill>
                <a:srgbClr val="000000"/>
              </a:solidFill>
              <a:latin typeface="Calibri"/>
              <a:ea typeface="Calibri"/>
              <a:cs typeface="Calibri"/>
              <a:sym typeface="Calibri"/>
            </a:endParaRPr>
          </a:p>
        </p:txBody>
      </p:sp>
      <p:pic>
        <p:nvPicPr>
          <p:cNvPr id="526" name="Google Shape;526;p70"/>
          <p:cNvPicPr preferRelativeResize="0"/>
          <p:nvPr/>
        </p:nvPicPr>
        <p:blipFill rotWithShape="1">
          <a:blip r:embed="rId4">
            <a:alphaModFix/>
          </a:blip>
          <a:srcRect t="729" b="738"/>
          <a:stretch/>
        </p:blipFill>
        <p:spPr>
          <a:xfrm>
            <a:off x="6914450" y="3825015"/>
            <a:ext cx="435176" cy="428808"/>
          </a:xfrm>
          <a:prstGeom prst="rect">
            <a:avLst/>
          </a:prstGeom>
          <a:noFill/>
          <a:ln>
            <a:noFill/>
          </a:ln>
        </p:spPr>
      </p:pic>
      <p:sp>
        <p:nvSpPr>
          <p:cNvPr id="527" name="Google Shape;527;p70"/>
          <p:cNvSpPr/>
          <p:nvPr/>
        </p:nvSpPr>
        <p:spPr>
          <a:xfrm>
            <a:off x="6667320" y="4281728"/>
            <a:ext cx="923175" cy="27697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1400"/>
              <a:buFont typeface="Calibri"/>
              <a:buNone/>
            </a:pPr>
            <a:r>
              <a:rPr lang="en" sz="1400" b="1">
                <a:solidFill>
                  <a:srgbClr val="000000"/>
                </a:solidFill>
                <a:latin typeface="Calibri"/>
                <a:ea typeface="Calibri"/>
                <a:cs typeface="Calibri"/>
                <a:sym typeface="Calibri"/>
              </a:rPr>
              <a:t>105 Dai</a:t>
            </a:r>
            <a:endParaRPr sz="1400">
              <a:solidFill>
                <a:srgbClr val="000000"/>
              </a:solidFill>
              <a:latin typeface="Calibri"/>
              <a:ea typeface="Calibri"/>
              <a:cs typeface="Calibri"/>
              <a:sym typeface="Calibri"/>
            </a:endParaRPr>
          </a:p>
        </p:txBody>
      </p:sp>
      <p:sp>
        <p:nvSpPr>
          <p:cNvPr id="528" name="Google Shape;528;p70"/>
          <p:cNvSpPr txBox="1"/>
          <p:nvPr/>
        </p:nvSpPr>
        <p:spPr>
          <a:xfrm>
            <a:off x="6809783" y="1679951"/>
            <a:ext cx="524025" cy="23085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000000"/>
                </a:solidFill>
                <a:latin typeface="Calibri"/>
                <a:ea typeface="Calibri"/>
                <a:cs typeface="Calibri"/>
                <a:sym typeface="Calibri"/>
              </a:rPr>
              <a:t>ERC20</a:t>
            </a:r>
            <a:endParaRPr sz="1100"/>
          </a:p>
        </p:txBody>
      </p:sp>
      <p:sp>
        <p:nvSpPr>
          <p:cNvPr id="529" name="Google Shape;529;p70"/>
          <p:cNvSpPr txBox="1"/>
          <p:nvPr/>
        </p:nvSpPr>
        <p:spPr>
          <a:xfrm>
            <a:off x="4802291" y="1674436"/>
            <a:ext cx="524025" cy="23085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000000"/>
                </a:solidFill>
                <a:latin typeface="Calibri"/>
                <a:ea typeface="Calibri"/>
                <a:cs typeface="Calibri"/>
                <a:sym typeface="Calibri"/>
              </a:rPr>
              <a:t>ERC20</a:t>
            </a:r>
            <a:endParaRPr sz="1100"/>
          </a:p>
        </p:txBody>
      </p:sp>
      <p:sp>
        <p:nvSpPr>
          <p:cNvPr id="530" name="Google Shape;530;p70"/>
          <p:cNvSpPr txBox="1"/>
          <p:nvPr/>
        </p:nvSpPr>
        <p:spPr>
          <a:xfrm>
            <a:off x="4797445" y="3405601"/>
            <a:ext cx="524025" cy="23085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000000"/>
                </a:solidFill>
                <a:latin typeface="Calibri"/>
                <a:ea typeface="Calibri"/>
                <a:cs typeface="Calibri"/>
                <a:sym typeface="Calibri"/>
              </a:rPr>
              <a:t>ERC20</a:t>
            </a:r>
            <a:endParaRPr sz="1100"/>
          </a:p>
        </p:txBody>
      </p:sp>
      <p:sp>
        <p:nvSpPr>
          <p:cNvPr id="531" name="Google Shape;531;p70"/>
          <p:cNvSpPr txBox="1"/>
          <p:nvPr/>
        </p:nvSpPr>
        <p:spPr>
          <a:xfrm>
            <a:off x="6870017" y="3594124"/>
            <a:ext cx="524025" cy="23085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000000"/>
                </a:solidFill>
                <a:latin typeface="Calibri"/>
                <a:ea typeface="Calibri"/>
                <a:cs typeface="Calibri"/>
                <a:sym typeface="Calibri"/>
              </a:rPr>
              <a:t>ERC20</a:t>
            </a:r>
            <a:endParaRPr sz="1100"/>
          </a:p>
        </p:txBody>
      </p:sp>
      <p:sp>
        <p:nvSpPr>
          <p:cNvPr id="532" name="Google Shape;532;p70"/>
          <p:cNvSpPr txBox="1"/>
          <p:nvPr/>
        </p:nvSpPr>
        <p:spPr>
          <a:xfrm>
            <a:off x="7734276" y="3858125"/>
            <a:ext cx="9720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Alice want to unlock her Dai</a:t>
            </a:r>
            <a:endParaRPr sz="1100"/>
          </a:p>
        </p:txBody>
      </p:sp>
      <p:pic>
        <p:nvPicPr>
          <p:cNvPr id="533" name="Google Shape;533;p70"/>
          <p:cNvPicPr preferRelativeResize="0"/>
          <p:nvPr/>
        </p:nvPicPr>
        <p:blipFill rotWithShape="1">
          <a:blip r:embed="rId4">
            <a:alphaModFix/>
          </a:blip>
          <a:srcRect t="729" b="738"/>
          <a:stretch/>
        </p:blipFill>
        <p:spPr>
          <a:xfrm>
            <a:off x="4817352" y="3117141"/>
            <a:ext cx="105900" cy="104369"/>
          </a:xfrm>
          <a:prstGeom prst="rect">
            <a:avLst/>
          </a:prstGeom>
          <a:noFill/>
          <a:ln>
            <a:noFill/>
          </a:ln>
        </p:spPr>
      </p:pic>
      <p:pic>
        <p:nvPicPr>
          <p:cNvPr id="534" name="Google Shape;534;p70"/>
          <p:cNvPicPr preferRelativeResize="0"/>
          <p:nvPr/>
        </p:nvPicPr>
        <p:blipFill rotWithShape="1">
          <a:blip r:embed="rId4">
            <a:alphaModFix/>
          </a:blip>
          <a:srcRect t="729" b="738"/>
          <a:stretch/>
        </p:blipFill>
        <p:spPr>
          <a:xfrm>
            <a:off x="4853775" y="3656387"/>
            <a:ext cx="394800" cy="3890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71"/>
          <p:cNvPicPr preferRelativeResize="0"/>
          <p:nvPr/>
        </p:nvPicPr>
        <p:blipFill rotWithShape="1">
          <a:blip r:embed="rId3">
            <a:alphaModFix/>
          </a:blip>
          <a:srcRect/>
          <a:stretch/>
        </p:blipFill>
        <p:spPr>
          <a:xfrm>
            <a:off x="676275" y="1429100"/>
            <a:ext cx="7791450" cy="3152775"/>
          </a:xfrm>
          <a:prstGeom prst="rect">
            <a:avLst/>
          </a:prstGeom>
          <a:noFill/>
          <a:ln>
            <a:noFill/>
          </a:ln>
        </p:spPr>
      </p:pic>
      <p:sp>
        <p:nvSpPr>
          <p:cNvPr id="540" name="Google Shape;540;p71"/>
          <p:cNvSpPr txBox="1"/>
          <p:nvPr/>
        </p:nvSpPr>
        <p:spPr>
          <a:xfrm>
            <a:off x="628650" y="273844"/>
            <a:ext cx="7886700" cy="500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3000">
                <a:latin typeface="Helvetica Neue"/>
                <a:ea typeface="Helvetica Neue"/>
                <a:cs typeface="Helvetica Neue"/>
                <a:sym typeface="Helvetica Neue"/>
              </a:rPr>
              <a:t>Dai locked in DSR</a:t>
            </a:r>
            <a:endParaRPr sz="3300">
              <a:solidFill>
                <a:srgbClr val="000000"/>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72"/>
          <p:cNvPicPr preferRelativeResize="0"/>
          <p:nvPr/>
        </p:nvPicPr>
        <p:blipFill>
          <a:blip r:embed="rId3">
            <a:alphaModFix/>
          </a:blip>
          <a:stretch>
            <a:fillRect/>
          </a:stretch>
        </p:blipFill>
        <p:spPr>
          <a:xfrm>
            <a:off x="1143000" y="0"/>
            <a:ext cx="6857999" cy="5143499"/>
          </a:xfrm>
          <a:prstGeom prst="rect">
            <a:avLst/>
          </a:prstGeom>
          <a:noFill/>
          <a:ln>
            <a:noFill/>
          </a:ln>
        </p:spPr>
      </p:pic>
      <p:sp>
        <p:nvSpPr>
          <p:cNvPr id="546" name="Google Shape;546;p72"/>
          <p:cNvSpPr txBox="1"/>
          <p:nvPr/>
        </p:nvSpPr>
        <p:spPr>
          <a:xfrm>
            <a:off x="6022675" y="4584800"/>
            <a:ext cx="18324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https://loanscan.io/</a:t>
            </a:r>
            <a:endParaRPr>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73"/>
          <p:cNvPicPr preferRelativeResize="0"/>
          <p:nvPr/>
        </p:nvPicPr>
        <p:blipFill>
          <a:blip r:embed="rId3">
            <a:alphaModFix/>
          </a:blip>
          <a:stretch>
            <a:fillRect/>
          </a:stretch>
        </p:blipFill>
        <p:spPr>
          <a:xfrm>
            <a:off x="152400" y="152400"/>
            <a:ext cx="8839199" cy="46308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pic>
        <p:nvPicPr>
          <p:cNvPr id="556" name="Google Shape;556;p74"/>
          <p:cNvPicPr preferRelativeResize="0"/>
          <p:nvPr/>
        </p:nvPicPr>
        <p:blipFill>
          <a:blip r:embed="rId3">
            <a:alphaModFix/>
          </a:blip>
          <a:stretch>
            <a:fillRect/>
          </a:stretch>
        </p:blipFill>
        <p:spPr>
          <a:xfrm>
            <a:off x="453950" y="193500"/>
            <a:ext cx="8236084" cy="483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0"/>
        <p:cNvGrpSpPr/>
        <p:nvPr/>
      </p:nvGrpSpPr>
      <p:grpSpPr>
        <a:xfrm>
          <a:off x="0" y="0"/>
          <a:ext cx="0" cy="0"/>
          <a:chOff x="0" y="0"/>
          <a:chExt cx="0" cy="0"/>
        </a:xfrm>
      </p:grpSpPr>
      <p:pic>
        <p:nvPicPr>
          <p:cNvPr id="561" name="Google Shape;561;p75"/>
          <p:cNvPicPr preferRelativeResize="0"/>
          <p:nvPr/>
        </p:nvPicPr>
        <p:blipFill>
          <a:blip r:embed="rId3">
            <a:alphaModFix/>
          </a:blip>
          <a:stretch>
            <a:fillRect/>
          </a:stretch>
        </p:blipFill>
        <p:spPr>
          <a:xfrm>
            <a:off x="484450" y="0"/>
            <a:ext cx="8175099"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65"/>
        <p:cNvGrpSpPr/>
        <p:nvPr/>
      </p:nvGrpSpPr>
      <p:grpSpPr>
        <a:xfrm>
          <a:off x="0" y="0"/>
          <a:ext cx="0" cy="0"/>
          <a:chOff x="0" y="0"/>
          <a:chExt cx="0" cy="0"/>
        </a:xfrm>
      </p:grpSpPr>
      <p:pic>
        <p:nvPicPr>
          <p:cNvPr id="566" name="Google Shape;566;p76"/>
          <p:cNvPicPr preferRelativeResize="0"/>
          <p:nvPr/>
        </p:nvPicPr>
        <p:blipFill>
          <a:blip r:embed="rId3">
            <a:alphaModFix/>
          </a:blip>
          <a:stretch>
            <a:fillRect/>
          </a:stretch>
        </p:blipFill>
        <p:spPr>
          <a:xfrm>
            <a:off x="2000250" y="0"/>
            <a:ext cx="5143501" cy="5143501"/>
          </a:xfrm>
          <a:prstGeom prst="rect">
            <a:avLst/>
          </a:prstGeom>
          <a:noFill/>
          <a:ln>
            <a:noFill/>
          </a:ln>
        </p:spPr>
      </p:pic>
      <p:sp>
        <p:nvSpPr>
          <p:cNvPr id="567" name="Google Shape;567;p76"/>
          <p:cNvSpPr txBox="1"/>
          <p:nvPr/>
        </p:nvSpPr>
        <p:spPr>
          <a:xfrm>
            <a:off x="0" y="3779100"/>
            <a:ext cx="3000000" cy="1364400"/>
          </a:xfrm>
          <a:prstGeom prst="rect">
            <a:avLst/>
          </a:prstGeom>
          <a:noFill/>
          <a:ln>
            <a:noFill/>
          </a:ln>
        </p:spPr>
        <p:txBody>
          <a:bodyPr spcFirstLastPara="1" wrap="square" lIns="91425" tIns="91425" rIns="91425" bIns="91425" anchor="t" anchorCtr="0">
            <a:noAutofit/>
          </a:bodyPr>
          <a:lstStyle/>
          <a:p>
            <a:pPr marL="0" lvl="0" indent="0" algn="l" rtl="0">
              <a:lnSpc>
                <a:spcPct val="109090"/>
              </a:lnSpc>
              <a:spcBef>
                <a:spcPts val="0"/>
              </a:spcBef>
              <a:spcAft>
                <a:spcPts val="0"/>
              </a:spcAft>
              <a:buNone/>
            </a:pPr>
            <a:r>
              <a:rPr lang="en" sz="900">
                <a:solidFill>
                  <a:srgbClr val="D9D9D9"/>
                </a:solidFill>
              </a:rPr>
              <a:t>Partial map of the Internet based on the Jan. 15, 2005, data found on opte.org. Each line is drawn between two nodes, representing two IP addresses. The length of the lines are indicative of the delay between those two nodes.</a:t>
            </a:r>
            <a:endParaRPr sz="900">
              <a:solidFill>
                <a:srgbClr val="D9D9D9"/>
              </a:solidFill>
            </a:endParaRPr>
          </a:p>
          <a:p>
            <a:pPr marL="0" lvl="0" indent="0" algn="l" rtl="0">
              <a:lnSpc>
                <a:spcPct val="109090"/>
              </a:lnSpc>
              <a:spcBef>
                <a:spcPts val="800"/>
              </a:spcBef>
              <a:spcAft>
                <a:spcPts val="0"/>
              </a:spcAft>
              <a:buNone/>
            </a:pPr>
            <a:r>
              <a:rPr lang="en" sz="900">
                <a:solidFill>
                  <a:srgbClr val="D9D9D9"/>
                </a:solidFill>
              </a:rPr>
              <a:t>(Image: © Creative Commons | The Opte Project)</a:t>
            </a:r>
            <a:endParaRPr sz="900">
              <a:solidFill>
                <a:srgbClr val="D9D9D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6"/>
        <p:cNvGrpSpPr/>
        <p:nvPr/>
      </p:nvGrpSpPr>
      <p:grpSpPr>
        <a:xfrm>
          <a:off x="0" y="0"/>
          <a:ext cx="0" cy="0"/>
          <a:chOff x="0" y="0"/>
          <a:chExt cx="0" cy="0"/>
        </a:xfrm>
      </p:grpSpPr>
      <p:pic>
        <p:nvPicPr>
          <p:cNvPr id="257" name="Google Shape;257;p50"/>
          <p:cNvPicPr preferRelativeResize="0"/>
          <p:nvPr/>
        </p:nvPicPr>
        <p:blipFill>
          <a:blip r:embed="rId3">
            <a:alphaModFix/>
          </a:blip>
          <a:stretch>
            <a:fillRect/>
          </a:stretch>
        </p:blipFill>
        <p:spPr>
          <a:xfrm>
            <a:off x="534800" y="152400"/>
            <a:ext cx="8074395" cy="4838700"/>
          </a:xfrm>
          <a:prstGeom prst="rect">
            <a:avLst/>
          </a:prstGeom>
          <a:noFill/>
          <a:ln>
            <a:noFill/>
          </a:ln>
        </p:spPr>
      </p:pic>
      <p:sp>
        <p:nvSpPr>
          <p:cNvPr id="258" name="Google Shape;258;p50"/>
          <p:cNvSpPr txBox="1"/>
          <p:nvPr/>
        </p:nvSpPr>
        <p:spPr>
          <a:xfrm>
            <a:off x="277100" y="60625"/>
            <a:ext cx="3888000" cy="5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Helvetica Neue"/>
                <a:ea typeface="Helvetica Neue"/>
                <a:cs typeface="Helvetica Neue"/>
                <a:sym typeface="Helvetica Neue"/>
              </a:rPr>
              <a:t>Maker Protocol - System Diagram</a:t>
            </a:r>
            <a:br>
              <a:rPr lang="en">
                <a:solidFill>
                  <a:srgbClr val="EFEFEF"/>
                </a:solidFill>
                <a:latin typeface="Helvetica Neue"/>
                <a:ea typeface="Helvetica Neue"/>
                <a:cs typeface="Helvetica Neue"/>
                <a:sym typeface="Helvetica Neue"/>
              </a:rPr>
            </a:br>
            <a:r>
              <a:rPr lang="en" sz="800">
                <a:solidFill>
                  <a:srgbClr val="EFEFEF"/>
                </a:solidFill>
                <a:latin typeface="Helvetica Neue"/>
                <a:ea typeface="Helvetica Neue"/>
                <a:cs typeface="Helvetica Neue"/>
                <a:sym typeface="Helvetica Neue"/>
              </a:rPr>
              <a:t>This is what transparency looks like</a:t>
            </a:r>
            <a:endParaRPr sz="800">
              <a:solidFill>
                <a:srgbClr val="EFEFEF"/>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71"/>
        <p:cNvGrpSpPr/>
        <p:nvPr/>
      </p:nvGrpSpPr>
      <p:grpSpPr>
        <a:xfrm>
          <a:off x="0" y="0"/>
          <a:ext cx="0" cy="0"/>
          <a:chOff x="0" y="0"/>
          <a:chExt cx="0" cy="0"/>
        </a:xfrm>
      </p:grpSpPr>
      <p:pic>
        <p:nvPicPr>
          <p:cNvPr id="572" name="Google Shape;572;p77"/>
          <p:cNvPicPr preferRelativeResize="0"/>
          <p:nvPr/>
        </p:nvPicPr>
        <p:blipFill>
          <a:blip r:embed="rId3">
            <a:alphaModFix/>
          </a:blip>
          <a:stretch>
            <a:fillRect/>
          </a:stretch>
        </p:blipFill>
        <p:spPr>
          <a:xfrm>
            <a:off x="886496" y="0"/>
            <a:ext cx="7371007"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6"/>
        <p:cNvGrpSpPr/>
        <p:nvPr/>
      </p:nvGrpSpPr>
      <p:grpSpPr>
        <a:xfrm>
          <a:off x="0" y="0"/>
          <a:ext cx="0" cy="0"/>
          <a:chOff x="0" y="0"/>
          <a:chExt cx="0" cy="0"/>
        </a:xfrm>
      </p:grpSpPr>
      <p:pic>
        <p:nvPicPr>
          <p:cNvPr id="577" name="Google Shape;577;p78"/>
          <p:cNvPicPr preferRelativeResize="0"/>
          <p:nvPr/>
        </p:nvPicPr>
        <p:blipFill>
          <a:blip r:embed="rId3">
            <a:alphaModFix/>
          </a:blip>
          <a:stretch>
            <a:fillRect/>
          </a:stretch>
        </p:blipFill>
        <p:spPr>
          <a:xfrm>
            <a:off x="381913" y="0"/>
            <a:ext cx="8380175" cy="51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9"/>
          <p:cNvSpPr txBox="1">
            <a:spLocks noGrp="1"/>
          </p:cNvSpPr>
          <p:nvPr>
            <p:ph type="title" idx="4294967295"/>
          </p:nvPr>
        </p:nvSpPr>
        <p:spPr>
          <a:xfrm>
            <a:off x="727800" y="301600"/>
            <a:ext cx="7688400" cy="535200"/>
          </a:xfrm>
          <a:prstGeom prst="rect">
            <a:avLst/>
          </a:prstGeom>
        </p:spPr>
        <p:txBody>
          <a:bodyPr spcFirstLastPara="1" wrap="square" lIns="91375" tIns="91375" rIns="91375" bIns="91375" anchor="b" anchorCtr="0">
            <a:noAutofit/>
          </a:bodyPr>
          <a:lstStyle/>
          <a:p>
            <a:pPr marL="0" lvl="0" indent="0" algn="l" rtl="0">
              <a:spcBef>
                <a:spcPts val="0"/>
              </a:spcBef>
              <a:spcAft>
                <a:spcPts val="0"/>
              </a:spcAft>
              <a:buNone/>
            </a:pPr>
            <a:r>
              <a:rPr lang="en" b="0">
                <a:solidFill>
                  <a:srgbClr val="231536"/>
                </a:solidFill>
              </a:rPr>
              <a:t>Conclusion</a:t>
            </a:r>
            <a:endParaRPr b="0">
              <a:solidFill>
                <a:srgbClr val="231536"/>
              </a:solidFill>
            </a:endParaRPr>
          </a:p>
        </p:txBody>
      </p:sp>
      <p:sp>
        <p:nvSpPr>
          <p:cNvPr id="583" name="Google Shape;583;p79"/>
          <p:cNvSpPr txBox="1"/>
          <p:nvPr/>
        </p:nvSpPr>
        <p:spPr>
          <a:xfrm>
            <a:off x="459025" y="1202675"/>
            <a:ext cx="8304000" cy="3233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Helvetica Neue"/>
                <a:ea typeface="Helvetica Neue"/>
                <a:cs typeface="Helvetica Neue"/>
                <a:sym typeface="Helvetica Neue"/>
              </a:rPr>
              <a:t>"The </a:t>
            </a:r>
            <a:r>
              <a:rPr lang="en" sz="1800" b="1">
                <a:latin typeface="Helvetica Neue"/>
                <a:ea typeface="Helvetica Neue"/>
                <a:cs typeface="Helvetica Neue"/>
                <a:sym typeface="Helvetica Neue"/>
              </a:rPr>
              <a:t>problem with money</a:t>
            </a:r>
            <a:r>
              <a:rPr lang="en" sz="1800">
                <a:latin typeface="Helvetica Neue"/>
                <a:ea typeface="Helvetica Neue"/>
                <a:cs typeface="Helvetica Neue"/>
                <a:sym typeface="Helvetica Neue"/>
              </a:rPr>
              <a:t> has never been the process by which it’s created. The problem has been the </a:t>
            </a:r>
            <a:r>
              <a:rPr lang="en" sz="1800" b="1">
                <a:latin typeface="Helvetica Neue"/>
                <a:ea typeface="Helvetica Neue"/>
                <a:cs typeface="Helvetica Neue"/>
                <a:sym typeface="Helvetica Neue"/>
              </a:rPr>
              <a:t>trust we place in the institutions</a:t>
            </a:r>
            <a:r>
              <a:rPr lang="en" sz="1800">
                <a:latin typeface="Helvetica Neue"/>
                <a:ea typeface="Helvetica Neue"/>
                <a:cs typeface="Helvetica Neue"/>
                <a:sym typeface="Helvetica Neue"/>
              </a:rPr>
              <a:t> that create money. </a:t>
            </a:r>
            <a:r>
              <a:rPr lang="en" sz="1800" b="1">
                <a:latin typeface="Helvetica Neue"/>
                <a:ea typeface="Helvetica Neue"/>
                <a:cs typeface="Helvetica Neue"/>
                <a:sym typeface="Helvetica Neue"/>
              </a:rPr>
              <a:t>Maker offers a solution</a:t>
            </a:r>
            <a:r>
              <a:rPr lang="en" sz="1800">
                <a:latin typeface="Helvetica Neue"/>
                <a:ea typeface="Helvetica Neue"/>
                <a:cs typeface="Helvetica Neue"/>
                <a:sym typeface="Helvetica Neue"/>
              </a:rPr>
              <a:t> to this problem without “reinventing the wheel.” </a:t>
            </a:r>
            <a:br>
              <a:rPr lang="en" sz="1800">
                <a:latin typeface="Helvetica Neue"/>
                <a:ea typeface="Helvetica Neue"/>
                <a:cs typeface="Helvetica Neue"/>
                <a:sym typeface="Helvetica Neue"/>
              </a:rPr>
            </a:br>
            <a:r>
              <a:rPr lang="en" sz="1800" b="1">
                <a:latin typeface="Helvetica Neue"/>
                <a:ea typeface="Helvetica Neue"/>
                <a:cs typeface="Helvetica Neue"/>
                <a:sym typeface="Helvetica Neue"/>
              </a:rPr>
              <a:t>Maker’s dreams are ambitious, but they are not without thought and preparation.</a:t>
            </a:r>
            <a:r>
              <a:rPr lang="en" sz="1800">
                <a:latin typeface="Helvetica Neue"/>
                <a:ea typeface="Helvetica Neue"/>
                <a:cs typeface="Helvetica Neue"/>
                <a:sym typeface="Helvetica Neue"/>
              </a:rPr>
              <a:t> We hope to level the playing field between financial juggernauts and the poor and marginalized. Our team is the best in the world and is hell-bent on making this dream a reality."</a:t>
            </a:r>
            <a:br>
              <a:rPr lang="en" sz="1800">
                <a:latin typeface="Helvetica Neue"/>
                <a:ea typeface="Helvetica Neue"/>
                <a:cs typeface="Helvetica Neue"/>
                <a:sym typeface="Helvetica Neue"/>
              </a:rPr>
            </a:br>
            <a:br>
              <a:rPr lang="en" sz="1800">
                <a:latin typeface="Helvetica Neue"/>
                <a:ea typeface="Helvetica Neue"/>
                <a:cs typeface="Helvetica Neue"/>
                <a:sym typeface="Helvetica Neue"/>
              </a:rPr>
            </a:br>
            <a:r>
              <a:rPr lang="en" sz="1800">
                <a:latin typeface="Helvetica Neue"/>
                <a:ea typeface="Helvetica Neue"/>
                <a:cs typeface="Helvetica Neue"/>
                <a:sym typeface="Helvetica Neue"/>
              </a:rPr>
              <a:t>Greg Diprisco, Head of Business Development</a:t>
            </a:r>
            <a:endParaRPr sz="1800">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0"/>
          <p:cNvSpPr txBox="1"/>
          <p:nvPr/>
        </p:nvSpPr>
        <p:spPr>
          <a:xfrm>
            <a:off x="2870800" y="509400"/>
            <a:ext cx="2773500" cy="803400"/>
          </a:xfrm>
          <a:prstGeom prst="rect">
            <a:avLst/>
          </a:prstGeom>
          <a:noFill/>
          <a:ln>
            <a:noFill/>
          </a:ln>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3000">
                <a:solidFill>
                  <a:srgbClr val="231536"/>
                </a:solidFill>
                <a:latin typeface="Helvetica Neue Light"/>
                <a:ea typeface="Helvetica Neue Light"/>
                <a:cs typeface="Helvetica Neue Light"/>
                <a:sym typeface="Helvetica Neue Light"/>
              </a:rPr>
              <a:t>Thank you!</a:t>
            </a:r>
            <a:endParaRPr/>
          </a:p>
        </p:txBody>
      </p:sp>
      <p:sp>
        <p:nvSpPr>
          <p:cNvPr id="589" name="Google Shape;589;p80"/>
          <p:cNvSpPr txBox="1"/>
          <p:nvPr/>
        </p:nvSpPr>
        <p:spPr>
          <a:xfrm>
            <a:off x="2904538" y="3092325"/>
            <a:ext cx="2706000" cy="803400"/>
          </a:xfrm>
          <a:prstGeom prst="rect">
            <a:avLst/>
          </a:prstGeom>
          <a:noFill/>
          <a:ln>
            <a:noFill/>
          </a:ln>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3000">
                <a:solidFill>
                  <a:srgbClr val="231536"/>
                </a:solidFill>
                <a:latin typeface="Helvetica Neue Light"/>
                <a:ea typeface="Helvetica Neue Light"/>
                <a:cs typeface="Helvetica Neue Light"/>
                <a:sym typeface="Helvetica Neue Light"/>
              </a:rPr>
              <a:t>Questions? </a:t>
            </a:r>
            <a:endParaRPr/>
          </a:p>
        </p:txBody>
      </p:sp>
      <p:sp>
        <p:nvSpPr>
          <p:cNvPr id="590" name="Google Shape;590;p80"/>
          <p:cNvSpPr txBox="1"/>
          <p:nvPr/>
        </p:nvSpPr>
        <p:spPr>
          <a:xfrm>
            <a:off x="3088475" y="3009800"/>
            <a:ext cx="832800" cy="71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3000">
                <a:solidFill>
                  <a:srgbClr val="231536"/>
                </a:solidFill>
                <a:latin typeface="Helvetica Neue Light"/>
                <a:ea typeface="Helvetica Neue Light"/>
                <a:cs typeface="Helvetica Neue Light"/>
                <a:sym typeface="Helvetica Neue Light"/>
              </a:rPr>
              <a:t>	</a:t>
            </a:r>
            <a:endParaRPr/>
          </a:p>
        </p:txBody>
      </p:sp>
      <p:grpSp>
        <p:nvGrpSpPr>
          <p:cNvPr id="592" name="Google Shape;592;p80"/>
          <p:cNvGrpSpPr/>
          <p:nvPr/>
        </p:nvGrpSpPr>
        <p:grpSpPr>
          <a:xfrm>
            <a:off x="3282039" y="1633906"/>
            <a:ext cx="1951035" cy="1054805"/>
            <a:chOff x="2566413" y="249350"/>
            <a:chExt cx="4011174" cy="2534372"/>
          </a:xfrm>
        </p:grpSpPr>
        <p:pic>
          <p:nvPicPr>
            <p:cNvPr id="593" name="Google Shape;593;p80"/>
            <p:cNvPicPr preferRelativeResize="0"/>
            <p:nvPr/>
          </p:nvPicPr>
          <p:blipFill>
            <a:blip r:embed="rId3">
              <a:alphaModFix/>
            </a:blip>
            <a:stretch>
              <a:fillRect/>
            </a:stretch>
          </p:blipFill>
          <p:spPr>
            <a:xfrm>
              <a:off x="3172750" y="249350"/>
              <a:ext cx="2798501" cy="1548826"/>
            </a:xfrm>
            <a:prstGeom prst="rect">
              <a:avLst/>
            </a:prstGeom>
            <a:noFill/>
            <a:ln>
              <a:noFill/>
            </a:ln>
          </p:spPr>
        </p:pic>
        <p:pic>
          <p:nvPicPr>
            <p:cNvPr id="594" name="Google Shape;594;p80"/>
            <p:cNvPicPr preferRelativeResize="0"/>
            <p:nvPr/>
          </p:nvPicPr>
          <p:blipFill>
            <a:blip r:embed="rId4">
              <a:alphaModFix/>
            </a:blip>
            <a:stretch>
              <a:fillRect/>
            </a:stretch>
          </p:blipFill>
          <p:spPr>
            <a:xfrm>
              <a:off x="2566413" y="1915947"/>
              <a:ext cx="4011174" cy="867775"/>
            </a:xfrm>
            <a:prstGeom prst="rect">
              <a:avLst/>
            </a:prstGeom>
            <a:noFill/>
            <a:ln>
              <a:noFill/>
            </a:ln>
          </p:spPr>
        </p:pic>
      </p:grpSp>
      <p:grpSp>
        <p:nvGrpSpPr>
          <p:cNvPr id="595" name="Google Shape;595;p80"/>
          <p:cNvGrpSpPr/>
          <p:nvPr/>
        </p:nvGrpSpPr>
        <p:grpSpPr>
          <a:xfrm>
            <a:off x="258714" y="3558000"/>
            <a:ext cx="3000000" cy="1299665"/>
            <a:chOff x="162434" y="3721825"/>
            <a:chExt cx="3000000" cy="1299665"/>
          </a:xfrm>
        </p:grpSpPr>
        <p:sp>
          <p:nvSpPr>
            <p:cNvPr id="596" name="Google Shape;596;p80"/>
            <p:cNvSpPr txBox="1"/>
            <p:nvPr/>
          </p:nvSpPr>
          <p:spPr>
            <a:xfrm>
              <a:off x="162434" y="3721825"/>
              <a:ext cx="3000000" cy="1076100"/>
            </a:xfrm>
            <a:prstGeom prst="rect">
              <a:avLst/>
            </a:prstGeom>
            <a:noFill/>
            <a:ln>
              <a:noFill/>
            </a:ln>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800" dirty="0">
                  <a:solidFill>
                    <a:srgbClr val="231536"/>
                  </a:solidFill>
                  <a:latin typeface="Helvetica Neue Light"/>
                  <a:ea typeface="Helvetica Neue Light"/>
                  <a:cs typeface="Helvetica Neue Light"/>
                  <a:sym typeface="Helvetica Neue Light"/>
                </a:rPr>
                <a:t>makerdao.com</a:t>
              </a:r>
              <a:endParaRPr sz="1800" dirty="0">
                <a:solidFill>
                  <a:srgbClr val="231536"/>
                </a:solidFill>
                <a:latin typeface="Helvetica Neue Light"/>
                <a:ea typeface="Helvetica Neue Light"/>
                <a:cs typeface="Helvetica Neue Light"/>
                <a:sym typeface="Helvetica Neue Light"/>
              </a:endParaRPr>
            </a:p>
            <a:p>
              <a:pPr marL="0" lvl="0" indent="457200" algn="l" rtl="0">
                <a:lnSpc>
                  <a:spcPct val="150000"/>
                </a:lnSpc>
                <a:spcBef>
                  <a:spcPts val="0"/>
                </a:spcBef>
                <a:spcAft>
                  <a:spcPts val="0"/>
                </a:spcAft>
                <a:buNone/>
              </a:pPr>
              <a:r>
                <a:rPr lang="en" sz="1800" dirty="0">
                  <a:solidFill>
                    <a:srgbClr val="231536"/>
                  </a:solidFill>
                  <a:latin typeface="Helvetica Neue Light"/>
                  <a:ea typeface="Helvetica Neue Light"/>
                  <a:cs typeface="Helvetica Neue Light"/>
                  <a:sym typeface="Helvetica Neue Light"/>
                </a:rPr>
                <a:t>@MakerDAO</a:t>
              </a:r>
              <a:endParaRPr sz="1800" dirty="0">
                <a:solidFill>
                  <a:srgbClr val="231536"/>
                </a:solidFill>
                <a:latin typeface="Helvetica Neue Light"/>
                <a:ea typeface="Helvetica Neue Light"/>
                <a:cs typeface="Helvetica Neue Light"/>
                <a:sym typeface="Helvetica Neue Light"/>
              </a:endParaRPr>
            </a:p>
            <a:p>
              <a:pPr marL="0" lvl="0" indent="457200" algn="l" rtl="0">
                <a:lnSpc>
                  <a:spcPct val="150000"/>
                </a:lnSpc>
                <a:spcBef>
                  <a:spcPts val="0"/>
                </a:spcBef>
                <a:spcAft>
                  <a:spcPts val="0"/>
                </a:spcAft>
                <a:buNone/>
              </a:pPr>
              <a:r>
                <a:rPr lang="en" sz="1800" dirty="0">
                  <a:solidFill>
                    <a:srgbClr val="231536"/>
                  </a:solidFill>
                  <a:latin typeface="Helvetica Neue Light"/>
                  <a:ea typeface="Helvetica Neue Light"/>
                  <a:cs typeface="Helvetica Neue Light"/>
                  <a:sym typeface="Helvetica Neue Light"/>
                </a:rPr>
                <a:t>@Makerdaoofficial</a:t>
              </a:r>
              <a:endParaRPr sz="1800" dirty="0">
                <a:solidFill>
                  <a:srgbClr val="231536"/>
                </a:solidFill>
                <a:latin typeface="Helvetica Neue Light"/>
                <a:ea typeface="Helvetica Neue Light"/>
                <a:cs typeface="Helvetica Neue Light"/>
                <a:sym typeface="Helvetica Neue Light"/>
              </a:endParaRPr>
            </a:p>
            <a:p>
              <a:pPr marL="0" lvl="0" indent="457200" algn="l" rtl="0">
                <a:lnSpc>
                  <a:spcPct val="150000"/>
                </a:lnSpc>
                <a:spcBef>
                  <a:spcPts val="0"/>
                </a:spcBef>
                <a:spcAft>
                  <a:spcPts val="0"/>
                </a:spcAft>
                <a:buNone/>
              </a:pPr>
              <a:endParaRPr sz="1800" dirty="0">
                <a:solidFill>
                  <a:srgbClr val="231536"/>
                </a:solidFill>
                <a:latin typeface="Helvetica Neue Light"/>
                <a:ea typeface="Helvetica Neue Light"/>
                <a:cs typeface="Helvetica Neue Light"/>
                <a:sym typeface="Helvetica Neue Light"/>
              </a:endParaRPr>
            </a:p>
            <a:p>
              <a:pPr marL="0" lvl="0" indent="457200" algn="l" rtl="0">
                <a:lnSpc>
                  <a:spcPct val="150000"/>
                </a:lnSpc>
                <a:spcBef>
                  <a:spcPts val="0"/>
                </a:spcBef>
                <a:spcAft>
                  <a:spcPts val="0"/>
                </a:spcAft>
                <a:buNone/>
              </a:pPr>
              <a:endParaRPr sz="1800" dirty="0">
                <a:solidFill>
                  <a:srgbClr val="231536"/>
                </a:solidFill>
                <a:latin typeface="Helvetica Neue Light"/>
                <a:ea typeface="Helvetica Neue Light"/>
                <a:cs typeface="Helvetica Neue Light"/>
                <a:sym typeface="Helvetica Neue Light"/>
              </a:endParaRPr>
            </a:p>
          </p:txBody>
        </p:sp>
        <p:pic>
          <p:nvPicPr>
            <p:cNvPr id="597" name="Google Shape;597;p80"/>
            <p:cNvPicPr preferRelativeResize="0"/>
            <p:nvPr/>
          </p:nvPicPr>
          <p:blipFill>
            <a:blip r:embed="rId5">
              <a:alphaModFix/>
            </a:blip>
            <a:stretch>
              <a:fillRect/>
            </a:stretch>
          </p:blipFill>
          <p:spPr>
            <a:xfrm>
              <a:off x="169622" y="4354600"/>
              <a:ext cx="346975" cy="346975"/>
            </a:xfrm>
            <a:prstGeom prst="rect">
              <a:avLst/>
            </a:prstGeom>
            <a:noFill/>
            <a:ln>
              <a:noFill/>
            </a:ln>
          </p:spPr>
        </p:pic>
        <p:pic>
          <p:nvPicPr>
            <p:cNvPr id="598" name="Google Shape;598;p80"/>
            <p:cNvPicPr preferRelativeResize="0"/>
            <p:nvPr/>
          </p:nvPicPr>
          <p:blipFill>
            <a:blip r:embed="rId6">
              <a:alphaModFix/>
            </a:blip>
            <a:stretch>
              <a:fillRect/>
            </a:stretch>
          </p:blipFill>
          <p:spPr>
            <a:xfrm>
              <a:off x="169635" y="4674515"/>
              <a:ext cx="346975" cy="346975"/>
            </a:xfrm>
            <a:prstGeom prst="rect">
              <a:avLst/>
            </a:prstGeom>
            <a:noFill/>
            <a:ln>
              <a:noFill/>
            </a:ln>
          </p:spPr>
        </p:pic>
        <p:pic>
          <p:nvPicPr>
            <p:cNvPr id="599" name="Google Shape;599;p80"/>
            <p:cNvPicPr preferRelativeResize="0"/>
            <p:nvPr/>
          </p:nvPicPr>
          <p:blipFill>
            <a:blip r:embed="rId7">
              <a:alphaModFix/>
            </a:blip>
            <a:stretch>
              <a:fillRect/>
            </a:stretch>
          </p:blipFill>
          <p:spPr>
            <a:xfrm>
              <a:off x="169635" y="3913840"/>
              <a:ext cx="346975" cy="346975"/>
            </a:xfrm>
            <a:prstGeom prst="rect">
              <a:avLst/>
            </a:prstGeom>
            <a:noFill/>
            <a:ln>
              <a:noFill/>
            </a:ln>
          </p:spPr>
        </p:pic>
      </p:grpSp>
      <p:sp>
        <p:nvSpPr>
          <p:cNvPr id="14" name="Google Shape;596;p80">
            <a:extLst>
              <a:ext uri="{FF2B5EF4-FFF2-40B4-BE49-F238E27FC236}">
                <a16:creationId xmlns:a16="http://schemas.microsoft.com/office/drawing/2014/main" id="{198992B1-5DDB-4DC0-8B17-AEB3B53196B3}"/>
              </a:ext>
            </a:extLst>
          </p:cNvPr>
          <p:cNvSpPr txBox="1"/>
          <p:nvPr/>
        </p:nvSpPr>
        <p:spPr>
          <a:xfrm>
            <a:off x="5550362" y="3523932"/>
            <a:ext cx="3449000" cy="1341306"/>
          </a:xfrm>
          <a:prstGeom prst="rect">
            <a:avLst/>
          </a:prstGeom>
          <a:noFill/>
          <a:ln>
            <a:noFill/>
          </a:ln>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US" sz="1800" dirty="0">
                <a:solidFill>
                  <a:srgbClr val="231536"/>
                </a:solidFill>
                <a:latin typeface="Helvetica Neue Light"/>
                <a:ea typeface="Helvetica Neue Light"/>
                <a:cs typeface="Helvetica Neue Light"/>
                <a:sym typeface="Helvetica Neue Light"/>
              </a:rPr>
              <a:t>Chat.</a:t>
            </a:r>
            <a:r>
              <a:rPr lang="en" sz="1800" dirty="0">
                <a:solidFill>
                  <a:srgbClr val="231536"/>
                </a:solidFill>
                <a:latin typeface="Helvetica Neue Light"/>
                <a:ea typeface="Helvetica Neue Light"/>
                <a:cs typeface="Helvetica Neue Light"/>
                <a:sym typeface="Helvetica Neue Light"/>
              </a:rPr>
              <a:t>makerdao.com</a:t>
            </a:r>
            <a:endParaRPr sz="1800" dirty="0">
              <a:solidFill>
                <a:srgbClr val="231536"/>
              </a:solidFill>
              <a:latin typeface="Helvetica Neue Light"/>
              <a:ea typeface="Helvetica Neue Light"/>
              <a:cs typeface="Helvetica Neue Light"/>
              <a:sym typeface="Helvetica Neue Light"/>
            </a:endParaRPr>
          </a:p>
          <a:p>
            <a:pPr lvl="0" indent="457200">
              <a:lnSpc>
                <a:spcPct val="150000"/>
              </a:lnSpc>
            </a:pPr>
            <a:r>
              <a:rPr lang="en-US" sz="1800" dirty="0" err="1">
                <a:solidFill>
                  <a:srgbClr val="231536"/>
                </a:solidFill>
                <a:latin typeface="Helvetica Neue Light"/>
                <a:ea typeface="Helvetica Neue Light"/>
                <a:cs typeface="Helvetica Neue Light"/>
                <a:sym typeface="Helvetica Neue Light"/>
              </a:rPr>
              <a:t>Forum.makerdao.com</a:t>
            </a:r>
            <a:endParaRPr lang="en-US" sz="1800" dirty="0">
              <a:solidFill>
                <a:srgbClr val="231536"/>
              </a:solidFill>
              <a:latin typeface="Helvetica Neue Light"/>
              <a:ea typeface="Helvetica Neue Light"/>
              <a:cs typeface="Helvetica Neue Light"/>
              <a:sym typeface="Helvetica Neue Light"/>
            </a:endParaRPr>
          </a:p>
          <a:p>
            <a:pPr lvl="0" indent="457200">
              <a:lnSpc>
                <a:spcPct val="150000"/>
              </a:lnSpc>
            </a:pPr>
            <a:r>
              <a:rPr lang="en-US" sz="1800" dirty="0" err="1">
                <a:solidFill>
                  <a:srgbClr val="231536"/>
                </a:solidFill>
                <a:latin typeface="Helvetica Neue Light"/>
                <a:ea typeface="Helvetica Neue Light"/>
                <a:cs typeface="Helvetica Neue Light"/>
                <a:sym typeface="Helvetica Neue Light"/>
              </a:rPr>
              <a:t>Awesome.makerdao.com</a:t>
            </a:r>
            <a:endParaRPr lang="en-US" sz="1800" dirty="0">
              <a:solidFill>
                <a:srgbClr val="231536"/>
              </a:solidFill>
              <a:latin typeface="Helvetica Neue Light"/>
              <a:ea typeface="Helvetica Neue Light"/>
              <a:cs typeface="Helvetica Neue Light"/>
              <a:sym typeface="Helvetica Neue Light"/>
            </a:endParaRPr>
          </a:p>
          <a:p>
            <a:pPr marL="0" lvl="0" indent="457200" algn="l" rtl="0">
              <a:lnSpc>
                <a:spcPct val="150000"/>
              </a:lnSpc>
              <a:spcBef>
                <a:spcPts val="0"/>
              </a:spcBef>
              <a:spcAft>
                <a:spcPts val="0"/>
              </a:spcAft>
              <a:buNone/>
            </a:pPr>
            <a:endParaRPr sz="1800" dirty="0">
              <a:solidFill>
                <a:srgbClr val="231536"/>
              </a:solidFill>
              <a:latin typeface="Helvetica Neue Light"/>
              <a:ea typeface="Helvetica Neue Light"/>
              <a:cs typeface="Helvetica Neue Light"/>
              <a:sym typeface="Helvetica Neue Light"/>
            </a:endParaRPr>
          </a:p>
          <a:p>
            <a:pPr marL="0" lvl="0" indent="457200" algn="l" rtl="0">
              <a:lnSpc>
                <a:spcPct val="150000"/>
              </a:lnSpc>
              <a:spcBef>
                <a:spcPts val="0"/>
              </a:spcBef>
              <a:spcAft>
                <a:spcPts val="0"/>
              </a:spcAft>
              <a:buNone/>
            </a:pPr>
            <a:endParaRPr sz="1800" dirty="0">
              <a:solidFill>
                <a:srgbClr val="231536"/>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51"/>
          <p:cNvPicPr preferRelativeResize="0"/>
          <p:nvPr/>
        </p:nvPicPr>
        <p:blipFill>
          <a:blip r:embed="rId3">
            <a:alphaModFix/>
          </a:blip>
          <a:stretch>
            <a:fillRect/>
          </a:stretch>
        </p:blipFill>
        <p:spPr>
          <a:xfrm>
            <a:off x="152400" y="499238"/>
            <a:ext cx="8839197" cy="4145024"/>
          </a:xfrm>
          <a:prstGeom prst="rect">
            <a:avLst/>
          </a:prstGeom>
          <a:noFill/>
          <a:ln>
            <a:noFill/>
          </a:ln>
          <a:effectLst>
            <a:outerShdw blurRad="214313" dist="57150" dir="7320000" algn="bl" rotWithShape="0">
              <a:srgbClr val="000000">
                <a:alpha val="50000"/>
              </a:srgbClr>
            </a:outerShdw>
          </a:effectLst>
        </p:spPr>
      </p:pic>
      <p:sp>
        <p:nvSpPr>
          <p:cNvPr id="264" name="Google Shape;264;p51"/>
          <p:cNvSpPr txBox="1"/>
          <p:nvPr/>
        </p:nvSpPr>
        <p:spPr>
          <a:xfrm>
            <a:off x="4066650" y="145850"/>
            <a:ext cx="15699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FF"/>
                </a:highlight>
                <a:latin typeface="Helvetica Neue"/>
                <a:ea typeface="Helvetica Neue"/>
                <a:cs typeface="Helvetica Neue"/>
                <a:sym typeface="Helvetica Neue"/>
              </a:rPr>
              <a:t> oasis.app </a:t>
            </a:r>
            <a:endParaRPr b="1">
              <a:highlight>
                <a:srgbClr val="FFFFFF"/>
              </a:highlight>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52"/>
          <p:cNvPicPr preferRelativeResize="0"/>
          <p:nvPr/>
        </p:nvPicPr>
        <p:blipFill>
          <a:blip r:embed="rId3">
            <a:alphaModFix/>
          </a:blip>
          <a:stretch>
            <a:fillRect/>
          </a:stretch>
        </p:blipFill>
        <p:spPr>
          <a:xfrm>
            <a:off x="1425950" y="152400"/>
            <a:ext cx="6141430" cy="4838702"/>
          </a:xfrm>
          <a:prstGeom prst="rect">
            <a:avLst/>
          </a:prstGeom>
          <a:noFill/>
          <a:ln>
            <a:noFill/>
          </a:ln>
        </p:spPr>
      </p:pic>
      <p:sp>
        <p:nvSpPr>
          <p:cNvPr id="270" name="Google Shape;270;p52"/>
          <p:cNvSpPr txBox="1"/>
          <p:nvPr/>
        </p:nvSpPr>
        <p:spPr>
          <a:xfrm>
            <a:off x="5242100" y="476550"/>
            <a:ext cx="8217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000000"/>
                </a:highlight>
                <a:latin typeface="Helvetica Neue"/>
                <a:ea typeface="Helvetica Neue"/>
                <a:cs typeface="Helvetica Neue"/>
                <a:sym typeface="Helvetica Neue"/>
              </a:rPr>
              <a:t>Hello</a:t>
            </a:r>
            <a:endParaRPr>
              <a:highlight>
                <a:srgbClr val="000000"/>
              </a:highlight>
              <a:latin typeface="Helvetica Neue"/>
              <a:ea typeface="Helvetica Neue"/>
              <a:cs typeface="Helvetica Neue"/>
              <a:sym typeface="Helvetica Neue"/>
            </a:endParaRPr>
          </a:p>
        </p:txBody>
      </p:sp>
      <p:sp>
        <p:nvSpPr>
          <p:cNvPr id="271" name="Google Shape;271;p52"/>
          <p:cNvSpPr txBox="1"/>
          <p:nvPr/>
        </p:nvSpPr>
        <p:spPr>
          <a:xfrm>
            <a:off x="2431575" y="123150"/>
            <a:ext cx="24078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FF"/>
                </a:highlight>
                <a:latin typeface="Helvetica Neue"/>
                <a:ea typeface="Helvetica Neue"/>
                <a:cs typeface="Helvetica Neue"/>
                <a:sym typeface="Helvetica Neue"/>
              </a:rPr>
              <a:t>http://defisaver.com/</a:t>
            </a:r>
            <a:endParaRPr b="1">
              <a:highlight>
                <a:srgbClr val="FFFFFF"/>
              </a:highlight>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53"/>
          <p:cNvPicPr preferRelativeResize="0"/>
          <p:nvPr/>
        </p:nvPicPr>
        <p:blipFill>
          <a:blip r:embed="rId3">
            <a:alphaModFix/>
          </a:blip>
          <a:stretch>
            <a:fillRect/>
          </a:stretch>
        </p:blipFill>
        <p:spPr>
          <a:xfrm>
            <a:off x="152400" y="160625"/>
            <a:ext cx="8839207" cy="4494603"/>
          </a:xfrm>
          <a:prstGeom prst="rect">
            <a:avLst/>
          </a:prstGeom>
          <a:noFill/>
          <a:ln>
            <a:noFill/>
          </a:ln>
        </p:spPr>
      </p:pic>
      <p:sp>
        <p:nvSpPr>
          <p:cNvPr id="277" name="Google Shape;277;p53"/>
          <p:cNvSpPr txBox="1"/>
          <p:nvPr/>
        </p:nvSpPr>
        <p:spPr>
          <a:xfrm>
            <a:off x="3639400" y="114950"/>
            <a:ext cx="24078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FF"/>
                </a:highlight>
                <a:latin typeface="Helvetica Neue"/>
                <a:ea typeface="Helvetica Neue"/>
                <a:cs typeface="Helvetica Neue"/>
                <a:sym typeface="Helvetica Neue"/>
              </a:rPr>
              <a:t>https://instadapp.io/</a:t>
            </a:r>
            <a:endParaRPr b="1">
              <a:highlight>
                <a:srgbClr val="FFFFFF"/>
              </a:highlight>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54"/>
          <p:cNvPicPr preferRelativeResize="0"/>
          <p:nvPr/>
        </p:nvPicPr>
        <p:blipFill>
          <a:blip r:embed="rId3">
            <a:alphaModFix/>
          </a:blip>
          <a:stretch>
            <a:fillRect/>
          </a:stretch>
        </p:blipFill>
        <p:spPr>
          <a:xfrm>
            <a:off x="897750" y="304800"/>
            <a:ext cx="7463555" cy="4838700"/>
          </a:xfrm>
          <a:prstGeom prst="rect">
            <a:avLst/>
          </a:prstGeom>
          <a:noFill/>
          <a:ln>
            <a:noFill/>
          </a:ln>
        </p:spPr>
      </p:pic>
      <p:sp>
        <p:nvSpPr>
          <p:cNvPr id="283" name="Google Shape;283;p54"/>
          <p:cNvSpPr txBox="1"/>
          <p:nvPr/>
        </p:nvSpPr>
        <p:spPr>
          <a:xfrm>
            <a:off x="3639400" y="114950"/>
            <a:ext cx="24078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FF"/>
                </a:highlight>
                <a:latin typeface="Helvetica Neue"/>
                <a:ea typeface="Helvetica Neue"/>
                <a:cs typeface="Helvetica Neue"/>
                <a:sym typeface="Helvetica Neue"/>
              </a:rPr>
              <a:t>https://zerion.io</a:t>
            </a:r>
            <a:endParaRPr b="1">
              <a:highlight>
                <a:srgbClr val="FFFFFF"/>
              </a:highlight>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55"/>
          <p:cNvPicPr preferRelativeResize="0"/>
          <p:nvPr/>
        </p:nvPicPr>
        <p:blipFill>
          <a:blip r:embed="rId3">
            <a:alphaModFix/>
          </a:blip>
          <a:stretch>
            <a:fillRect/>
          </a:stretch>
        </p:blipFill>
        <p:spPr>
          <a:xfrm>
            <a:off x="152400" y="402738"/>
            <a:ext cx="8839200" cy="4338016"/>
          </a:xfrm>
          <a:prstGeom prst="rect">
            <a:avLst/>
          </a:prstGeom>
          <a:noFill/>
          <a:ln>
            <a:noFill/>
          </a:ln>
        </p:spPr>
      </p:pic>
      <p:sp>
        <p:nvSpPr>
          <p:cNvPr id="289" name="Google Shape;289;p55"/>
          <p:cNvSpPr txBox="1"/>
          <p:nvPr/>
        </p:nvSpPr>
        <p:spPr>
          <a:xfrm>
            <a:off x="3639400" y="114950"/>
            <a:ext cx="29583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FF"/>
                </a:highlight>
                <a:latin typeface="Helvetica Neue"/>
                <a:ea typeface="Helvetica Neue"/>
                <a:cs typeface="Helvetica Neue"/>
                <a:sym typeface="Helvetica Neue"/>
              </a:rPr>
              <a:t>https://www.myetherwallet.com/</a:t>
            </a:r>
            <a:endParaRPr b="1">
              <a:highlight>
                <a:srgbClr val="FFFFFF"/>
              </a:highlight>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56"/>
          <p:cNvPicPr preferRelativeResize="0"/>
          <p:nvPr/>
        </p:nvPicPr>
        <p:blipFill>
          <a:blip r:embed="rId3">
            <a:alphaModFix/>
          </a:blip>
          <a:stretch>
            <a:fillRect/>
          </a:stretch>
        </p:blipFill>
        <p:spPr>
          <a:xfrm>
            <a:off x="152400" y="366375"/>
            <a:ext cx="8839200" cy="441076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Material">
      <a:dk1>
        <a:srgbClr val="30BD9F"/>
      </a:dk1>
      <a:lt1>
        <a:srgbClr val="4285F4"/>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1647</Words>
  <Application>Microsoft Office PowerPoint</Application>
  <PresentationFormat>On-screen Show (16:9)</PresentationFormat>
  <Paragraphs>197</Paragraphs>
  <Slides>33</Slides>
  <Notes>33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Calibri</vt:lpstr>
      <vt:lpstr>Helvetica Neue</vt:lpstr>
      <vt:lpstr>Helvetica Neue Light</vt:lpstr>
      <vt:lpstr>Roboto</vt:lpstr>
      <vt:lpstr>Arial</vt:lpstr>
      <vt:lpstr>Simple Light</vt:lpstr>
      <vt:lpstr>Material</vt:lpstr>
      <vt:lpstr>Multi Collateral Dai</vt:lpstr>
      <vt:lpstr>A trip down the Maker protocol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Maker Protocol</vt:lpstr>
      <vt:lpstr>Dai: A better form of money</vt:lpstr>
      <vt:lpstr>Maker: A decentralized credit facility for secured lending</vt:lpstr>
      <vt:lpstr>Maker: A decentralized credit facility for secured lending</vt:lpstr>
      <vt:lpstr>Maker: A decentralized credit facility for secured lending</vt:lpstr>
      <vt:lpstr>Maker: A more efficient central bank</vt:lpstr>
      <vt:lpstr>Collateral USD Value</vt:lpstr>
      <vt:lpstr>MakerDAO: A decentralized insurance company</vt:lpstr>
      <vt:lpstr>PowerPoint Presentation</vt:lpstr>
      <vt:lpstr>Maker: A trustless derivatives factory</vt:lpstr>
      <vt:lpstr>Dai Savings Rate</vt:lpstr>
      <vt:lpstr>Dai Savings Rate is taken from Stability Fee Stability Fee = Base Rate + Risk Premium 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 Collateral Dai</dc:title>
  <cp:lastModifiedBy>David Utrobin</cp:lastModifiedBy>
  <cp:revision>1</cp:revision>
  <dcterms:modified xsi:type="dcterms:W3CDTF">2020-02-26T23:06:27Z</dcterms:modified>
</cp:coreProperties>
</file>